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89" r:id="rId3"/>
    <p:sldId id="290" r:id="rId4"/>
    <p:sldId id="257" r:id="rId5"/>
    <p:sldId id="258" r:id="rId6"/>
    <p:sldId id="259" r:id="rId7"/>
    <p:sldId id="260" r:id="rId8"/>
    <p:sldId id="261" r:id="rId9"/>
    <p:sldId id="267" r:id="rId10"/>
    <p:sldId id="262" r:id="rId11"/>
    <p:sldId id="268" r:id="rId12"/>
    <p:sldId id="263" r:id="rId13"/>
    <p:sldId id="269" r:id="rId14"/>
    <p:sldId id="264" r:id="rId15"/>
    <p:sldId id="270" r:id="rId16"/>
    <p:sldId id="265" r:id="rId17"/>
    <p:sldId id="271" r:id="rId18"/>
    <p:sldId id="266" r:id="rId19"/>
    <p:sldId id="275" r:id="rId20"/>
    <p:sldId id="300" r:id="rId21"/>
    <p:sldId id="273" r:id="rId22"/>
    <p:sldId id="284" r:id="rId23"/>
    <p:sldId id="285" r:id="rId24"/>
    <p:sldId id="286" r:id="rId25"/>
    <p:sldId id="287" r:id="rId26"/>
    <p:sldId id="298" r:id="rId27"/>
    <p:sldId id="301" r:id="rId28"/>
    <p:sldId id="288" r:id="rId29"/>
    <p:sldId id="283" r:id="rId30"/>
    <p:sldId id="291" r:id="rId31"/>
    <p:sldId id="302" r:id="rId32"/>
    <p:sldId id="281" r:id="rId33"/>
    <p:sldId id="282" r:id="rId34"/>
    <p:sldId id="292" r:id="rId35"/>
    <p:sldId id="295" r:id="rId36"/>
    <p:sldId id="296" r:id="rId37"/>
    <p:sldId id="297" r:id="rId38"/>
    <p:sldId id="274"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xkdZunIlRcXv1PFUHQfxQ==" hashData="Yv9DT3i8CxWqyxuBUc48ts+WF/g="/>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DB6C"/>
    <a:srgbClr val="852C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36" autoAdjust="0"/>
  </p:normalViewPr>
  <p:slideViewPr>
    <p:cSldViewPr snapToGrid="0" snapToObjects="1">
      <p:cViewPr>
        <p:scale>
          <a:sx n="94" d="100"/>
          <a:sy n="94" d="100"/>
        </p:scale>
        <p:origin x="-72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0F93CF7F-28DA-49B9-8978-48807A6949C1}" type="datetimeFigureOut">
              <a:rPr lang="en-US" smtClean="0"/>
              <a:t>1/21/15</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05A032D8-77EE-4520-913F-13C991CAF9DA}" type="slidenum">
              <a:rPr lang="en-US" smtClean="0"/>
              <a:t>‹#›</a:t>
            </a:fld>
            <a:endParaRPr lang="en-US"/>
          </a:p>
        </p:txBody>
      </p:sp>
    </p:spTree>
    <p:extLst>
      <p:ext uri="{BB962C8B-B14F-4D97-AF65-F5344CB8AC3E}">
        <p14:creationId xmlns:p14="http://schemas.microsoft.com/office/powerpoint/2010/main" val="107793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630A6ED-1F7A-475F-9015-9645AC556FF1}" type="datetimeFigureOut">
              <a:rPr lang="en-US" smtClean="0"/>
              <a:t>1/21/15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3E884250-2A5F-4BEE-9C16-766D18624DA0}" type="slidenum">
              <a:rPr lang="en-US" smtClean="0"/>
              <a:t>‹#›</a:t>
            </a:fld>
            <a:endParaRPr lang="en-US"/>
          </a:p>
        </p:txBody>
      </p:sp>
    </p:spTree>
    <p:extLst>
      <p:ext uri="{BB962C8B-B14F-4D97-AF65-F5344CB8AC3E}">
        <p14:creationId xmlns:p14="http://schemas.microsoft.com/office/powerpoint/2010/main" val="86027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is not a requirement but can assist you in the preparation of the School Experience Survey.</a:t>
            </a:r>
            <a:endParaRPr lang="en-US" dirty="0"/>
          </a:p>
        </p:txBody>
      </p:sp>
      <p:sp>
        <p:nvSpPr>
          <p:cNvPr id="4" name="Slide Number Placeholder 3"/>
          <p:cNvSpPr>
            <a:spLocks noGrp="1"/>
          </p:cNvSpPr>
          <p:nvPr>
            <p:ph type="sldNum" sz="quarter" idx="10"/>
          </p:nvPr>
        </p:nvSpPr>
        <p:spPr/>
        <p:txBody>
          <a:bodyPr/>
          <a:lstStyle/>
          <a:p>
            <a:fld id="{3E884250-2A5F-4BEE-9C16-766D18624DA0}" type="slidenum">
              <a:rPr lang="en-US" smtClean="0"/>
              <a:t>34</a:t>
            </a:fld>
            <a:endParaRPr lang="en-US"/>
          </a:p>
        </p:txBody>
      </p:sp>
    </p:spTree>
    <p:extLst>
      <p:ext uri="{BB962C8B-B14F-4D97-AF65-F5344CB8AC3E}">
        <p14:creationId xmlns:p14="http://schemas.microsoft.com/office/powerpoint/2010/main" val="44448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School Experience Survey (SES)  Action Plan sheet can be used to plan for the upcoming SES.</a:t>
            </a:r>
            <a:endParaRPr lang="en-US" dirty="0"/>
          </a:p>
        </p:txBody>
      </p:sp>
      <p:sp>
        <p:nvSpPr>
          <p:cNvPr id="4" name="Slide Number Placeholder 3"/>
          <p:cNvSpPr>
            <a:spLocks noGrp="1"/>
          </p:cNvSpPr>
          <p:nvPr>
            <p:ph type="sldNum" sz="quarter" idx="10"/>
          </p:nvPr>
        </p:nvSpPr>
        <p:spPr/>
        <p:txBody>
          <a:bodyPr/>
          <a:lstStyle/>
          <a:p>
            <a:fld id="{242A71E6-4642-CE44-B120-2901E5FC1B3A}" type="slidenum">
              <a:rPr lang="en-US" smtClean="0"/>
              <a:pPr/>
              <a:t>35</a:t>
            </a:fld>
            <a:endParaRPr lang="en-US"/>
          </a:p>
        </p:txBody>
      </p:sp>
    </p:spTree>
    <p:extLst>
      <p:ext uri="{BB962C8B-B14F-4D97-AF65-F5344CB8AC3E}">
        <p14:creationId xmlns:p14="http://schemas.microsoft.com/office/powerpoint/2010/main" val="350708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refresh your memory, you have the handout for each of the keys. You also have and second handout with information  that includes, Sample Practices, Challenges, Redefinitions,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Expected Results for each type of Involvement. Take 3 min and 23 seconds to review the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EAFD594C-2ACB-5B4A-A77A-8869F9BD38C3}" type="slidenum">
              <a:rPr lang="en-US" smtClean="0"/>
              <a:pPr/>
              <a:t>36</a:t>
            </a:fld>
            <a:endParaRPr lang="en-US" dirty="0"/>
          </a:p>
        </p:txBody>
      </p:sp>
    </p:spTree>
    <p:extLst>
      <p:ext uri="{BB962C8B-B14F-4D97-AF65-F5344CB8AC3E}">
        <p14:creationId xmlns:p14="http://schemas.microsoft.com/office/powerpoint/2010/main" val="38143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cs typeface="Calibri" panose="020F0502020204030204" pitchFamily="34" charset="0"/>
              </a:rPr>
              <a:t>The work of Joyce</a:t>
            </a:r>
            <a:r>
              <a:rPr lang="en-US" baseline="0" dirty="0" smtClean="0">
                <a:latin typeface="Calibri" panose="020F0502020204030204" pitchFamily="34" charset="0"/>
                <a:cs typeface="Calibri" panose="020F0502020204030204" pitchFamily="34" charset="0"/>
              </a:rPr>
              <a:t> Epstein has identified a seventh key – Relationship Building. </a:t>
            </a:r>
            <a:r>
              <a:rPr lang="en-US" dirty="0" smtClean="0">
                <a:latin typeface="Calibri" panose="020F0502020204030204" pitchFamily="34" charset="0"/>
                <a:cs typeface="Calibri" panose="020F0502020204030204" pitchFamily="34" charset="0"/>
              </a:rPr>
              <a:t>The concept behind relationship</a:t>
            </a:r>
            <a:r>
              <a:rPr lang="en-US" baseline="0" dirty="0" smtClean="0">
                <a:latin typeface="Calibri" panose="020F0502020204030204" pitchFamily="34" charset="0"/>
                <a:cs typeface="Calibri" panose="020F0502020204030204" pitchFamily="34" charset="0"/>
              </a:rPr>
              <a:t> building</a:t>
            </a:r>
            <a:r>
              <a:rPr lang="en-US" dirty="0" smtClean="0">
                <a:latin typeface="Calibri" panose="020F0502020204030204" pitchFamily="34" charset="0"/>
                <a:cs typeface="Calibri" panose="020F0502020204030204" pitchFamily="34" charset="0"/>
              </a:rPr>
              <a:t> is simple. </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Rather than blaming each other, teachers and parents come together, in a unique setting, as equal partners, to build trust and form a relationship where they can take the time to share dreams, expectations, experiences, and tools regarding the child’s academic success. </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Once a relationship is formed, the partners are empowered, finding accountability with each other to make the necessary changes to insure that students experience academic and social success. </a:t>
            </a: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EAFD594C-2ACB-5B4A-A77A-8869F9BD38C3}" type="slidenum">
              <a:rPr lang="en-US" smtClean="0"/>
              <a:pPr/>
              <a:t>37</a:t>
            </a:fld>
            <a:endParaRPr lang="en-US" dirty="0"/>
          </a:p>
        </p:txBody>
      </p:sp>
    </p:spTree>
    <p:extLst>
      <p:ext uri="{BB962C8B-B14F-4D97-AF65-F5344CB8AC3E}">
        <p14:creationId xmlns:p14="http://schemas.microsoft.com/office/powerpoint/2010/main" val="24651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196069-4C0E-46AC-8EEB-7DA4822E367C}" type="datetime1">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180071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73E79-45F4-4FC6-85BA-D48FE6B62B0F}" type="datetime1">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196387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7F4CA-5EB7-4291-A631-2CFCD33310D8}" type="datetime1">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123074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353524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06044-D0A4-4886-B866-41AEFFEC54C0}" type="datetime1">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48320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6B94C-DB4A-4B6E-ABB9-A0223F11B063}" type="datetime1">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217654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2593C-E7D8-4C9D-9311-C0EC0C15F1AA}" type="datetime1">
              <a:rPr lang="en-US" smtClean="0"/>
              <a:t>1/21/15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3522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10016-EF50-4874-8BB4-13A4930CA1A4}" type="datetime1">
              <a:rPr lang="en-US" smtClean="0"/>
              <a:t>1/21/15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414353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6C2D7-45FC-4BAD-A603-DB6EBE2F1F3C}" type="datetime1">
              <a:rPr lang="en-US" smtClean="0"/>
              <a:t>1/21/15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100871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B9009-203F-4AD6-AD39-0DA23778D873}" type="datetime1">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17087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915D2-60FC-4F2B-B733-832447FA5175}" type="datetime1">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BEAF1-E52A-634A-833A-BACF45F44E32}" type="slidenum">
              <a:rPr lang="en-US" smtClean="0"/>
              <a:t>‹#›</a:t>
            </a:fld>
            <a:endParaRPr lang="en-US"/>
          </a:p>
        </p:txBody>
      </p:sp>
    </p:spTree>
    <p:extLst>
      <p:ext uri="{BB962C8B-B14F-4D97-AF65-F5344CB8AC3E}">
        <p14:creationId xmlns:p14="http://schemas.microsoft.com/office/powerpoint/2010/main" val="3420944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50CD2-FA92-45F6-8D2D-769A85F1E4E1}" type="datetime1">
              <a:rPr lang="en-US" smtClean="0"/>
              <a:t>1/21/15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BEAF1-E52A-634A-833A-BACF45F44E32}" type="slidenum">
              <a:rPr lang="en-US" smtClean="0"/>
              <a:t>‹#›</a:t>
            </a:fld>
            <a:endParaRPr lang="en-US"/>
          </a:p>
        </p:txBody>
      </p:sp>
    </p:spTree>
    <p:extLst>
      <p:ext uri="{BB962C8B-B14F-4D97-AF65-F5344CB8AC3E}">
        <p14:creationId xmlns:p14="http://schemas.microsoft.com/office/powerpoint/2010/main" val="251934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5.png"/><Relationship Id="rId5" Type="http://schemas.openxmlformats.org/officeDocument/2006/relationships/hyperlink" Target="http://notebook.lausd.net/portal/page_pageid=33,1052381&amp;_dad=ptl&amp;_schema=PTL_EP" TargetMode="External"/><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8.w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8.w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3" Type="http://schemas.openxmlformats.org/officeDocument/2006/relationships/hyperlink" Target="mailto:miguel.duenas@lausd.net" TargetMode="External"/><Relationship Id="rId4" Type="http://schemas.openxmlformats.org/officeDocument/2006/relationships/hyperlink" Target="mailto:fxv6839@lausd.net" TargetMode="External"/><Relationship Id="rId5" Type="http://schemas.openxmlformats.org/officeDocument/2006/relationships/hyperlink" Target="mailto:ruribe@lausd.net" TargetMode="External"/><Relationship Id="rId6" Type="http://schemas.openxmlformats.org/officeDocument/2006/relationships/hyperlink" Target="mailto:jlm8772@lausd.net" TargetMode="External"/><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wir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rotWithShape="1">
          <a:blip r:embed="rId3"/>
          <a:srcRect b="18955"/>
          <a:stretch/>
        </p:blipFill>
        <p:spPr>
          <a:xfrm>
            <a:off x="1645481" y="309190"/>
            <a:ext cx="5853038" cy="1313796"/>
          </a:xfrm>
          <a:prstGeom prst="rect">
            <a:avLst/>
          </a:prstGeom>
        </p:spPr>
      </p:pic>
      <p:pic>
        <p:nvPicPr>
          <p:cNvPr id="12" name="Picture 11"/>
          <p:cNvPicPr>
            <a:picLocks noChangeAspect="1"/>
          </p:cNvPicPr>
          <p:nvPr/>
        </p:nvPicPr>
        <p:blipFill>
          <a:blip r:embed="rId4"/>
          <a:stretch>
            <a:fillRect/>
          </a:stretch>
        </p:blipFill>
        <p:spPr>
          <a:xfrm>
            <a:off x="3873500" y="5116498"/>
            <a:ext cx="1397000" cy="1828800"/>
          </a:xfrm>
          <a:prstGeom prst="rect">
            <a:avLst/>
          </a:prstGeom>
        </p:spPr>
      </p:pic>
      <p:sp>
        <p:nvSpPr>
          <p:cNvPr id="2" name="Date Placeholder 1"/>
          <p:cNvSpPr>
            <a:spLocks noGrp="1"/>
          </p:cNvSpPr>
          <p:nvPr>
            <p:ph type="dt" sz="half" idx="10"/>
          </p:nvPr>
        </p:nvSpPr>
        <p:spPr/>
        <p:txBody>
          <a:bodyPr/>
          <a:lstStyle/>
          <a:p>
            <a:fld id="{DB9F1CF3-5DF7-4948-B631-20B12223EE79}" type="datetime1">
              <a:rPr lang="en-US" smtClean="0"/>
              <a:t>1/21/15</a:t>
            </a:fld>
            <a:endParaRPr lang="en-US"/>
          </a:p>
        </p:txBody>
      </p:sp>
      <p:sp>
        <p:nvSpPr>
          <p:cNvPr id="3" name="Slide Number Placeholder 2"/>
          <p:cNvSpPr>
            <a:spLocks noGrp="1"/>
          </p:cNvSpPr>
          <p:nvPr>
            <p:ph type="sldNum" sz="quarter" idx="12"/>
          </p:nvPr>
        </p:nvSpPr>
        <p:spPr/>
        <p:txBody>
          <a:bodyPr/>
          <a:lstStyle/>
          <a:p>
            <a:fld id="{810BEAF1-E52A-634A-833A-BACF45F44E32}" type="slidenum">
              <a:rPr lang="en-US" smtClean="0"/>
              <a:t>1</a:t>
            </a:fld>
            <a:endParaRPr lang="en-US"/>
          </a:p>
        </p:txBody>
      </p:sp>
      <p:pic>
        <p:nvPicPr>
          <p:cNvPr id="11" name="Picture 10" descr="Principals Porta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999" y="2252384"/>
            <a:ext cx="1754501" cy="1754501"/>
          </a:xfrm>
          <a:prstGeom prst="rect">
            <a:avLst/>
          </a:prstGeom>
        </p:spPr>
      </p:pic>
      <p:sp>
        <p:nvSpPr>
          <p:cNvPr id="4" name="Rectangle 3"/>
          <p:cNvSpPr/>
          <p:nvPr/>
        </p:nvSpPr>
        <p:spPr>
          <a:xfrm>
            <a:off x="625443" y="4217228"/>
            <a:ext cx="7718157" cy="523220"/>
          </a:xfrm>
          <a:prstGeom prst="rect">
            <a:avLst/>
          </a:prstGeom>
        </p:spPr>
        <p:txBody>
          <a:bodyPr wrap="square">
            <a:spAutoFit/>
          </a:bodyPr>
          <a:lstStyle/>
          <a:p>
            <a:r>
              <a:rPr lang="en-US" sz="2800" dirty="0"/>
              <a:t>Parent, Community &amp; Student Services </a:t>
            </a:r>
            <a:r>
              <a:rPr lang="en-US" sz="2800" dirty="0" smtClean="0"/>
              <a:t>Certification</a:t>
            </a:r>
            <a:endParaRPr lang="en-US" sz="2800" dirty="0"/>
          </a:p>
        </p:txBody>
      </p:sp>
      <p:sp>
        <p:nvSpPr>
          <p:cNvPr id="13" name="Rectangle 12"/>
          <p:cNvSpPr/>
          <p:nvPr/>
        </p:nvSpPr>
        <p:spPr>
          <a:xfrm>
            <a:off x="809885" y="1517140"/>
            <a:ext cx="7876915" cy="461665"/>
          </a:xfrm>
          <a:prstGeom prst="rect">
            <a:avLst/>
          </a:prstGeom>
        </p:spPr>
        <p:txBody>
          <a:bodyPr wrap="square">
            <a:spAutoFit/>
          </a:bodyPr>
          <a:lstStyle/>
          <a:p>
            <a:r>
              <a:rPr lang="en-US" sz="2400" dirty="0">
                <a:solidFill>
                  <a:srgbClr val="0000FF"/>
                </a:solidFill>
              </a:rPr>
              <a:t>Parent, Community &amp; Student Services </a:t>
            </a:r>
            <a:r>
              <a:rPr lang="en-US" sz="2400" dirty="0" smtClean="0">
                <a:solidFill>
                  <a:srgbClr val="0000FF"/>
                </a:solidFill>
              </a:rPr>
              <a:t>Division of Instruction</a:t>
            </a:r>
            <a:endParaRPr lang="en-US" sz="2400" dirty="0">
              <a:solidFill>
                <a:srgbClr val="0000FF"/>
              </a:solidFill>
            </a:endParaRPr>
          </a:p>
        </p:txBody>
      </p:sp>
    </p:spTree>
    <p:extLst>
      <p:ext uri="{BB962C8B-B14F-4D97-AF65-F5344CB8AC3E}">
        <p14:creationId xmlns:p14="http://schemas.microsoft.com/office/powerpoint/2010/main" val="2165070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10</a:t>
            </a:fld>
            <a:endParaRPr lang="en-US"/>
          </a:p>
        </p:txBody>
      </p:sp>
      <p:sp>
        <p:nvSpPr>
          <p:cNvPr id="7" name="Content Placeholder 6"/>
          <p:cNvSpPr>
            <a:spLocks noGrp="1"/>
          </p:cNvSpPr>
          <p:nvPr>
            <p:ph idx="1"/>
          </p:nvPr>
        </p:nvSpPr>
        <p:spPr/>
        <p:txBody>
          <a:bodyPr/>
          <a:lstStyle/>
          <a:p>
            <a:endParaRPr lang="en-US"/>
          </a:p>
        </p:txBody>
      </p:sp>
      <p:pic>
        <p:nvPicPr>
          <p:cNvPr id="3" name="Picture 2" descr="Title I Annual Meet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286"/>
            <a:ext cx="9144000" cy="6182941"/>
          </a:xfrm>
          <a:prstGeom prst="rect">
            <a:avLst/>
          </a:prstGeom>
        </p:spPr>
      </p:pic>
      <p:sp>
        <p:nvSpPr>
          <p:cNvPr id="11" name="Right Arrow 10"/>
          <p:cNvSpPr/>
          <p:nvPr/>
        </p:nvSpPr>
        <p:spPr>
          <a:xfrm rot="10800000">
            <a:off x="9512741" y="3226860"/>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572021" y="404658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0800000">
            <a:off x="9565661" y="441372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2.88688E-6 L -0.78753 -0.00232 " pathEditMode="relative" rAng="0" ptsTypes="AA">
                                      <p:cBhvr>
                                        <p:cTn id="6" dur="2000" fill="hold"/>
                                        <p:tgtEl>
                                          <p:spTgt spid="11"/>
                                        </p:tgtEl>
                                        <p:attrNameLst>
                                          <p:attrName>ppt_x</p:attrName>
                                          <p:attrName>ppt_y</p:attrName>
                                        </p:attrNameLst>
                                      </p:cBhvr>
                                      <p:rCtr x="-39385"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06115E-7 -2.11427E-6 L -0.66974 -0.00231 " pathEditMode="relative" rAng="0" ptsTypes="AA">
                                      <p:cBhvr>
                                        <p:cTn id="10" dur="2000" fill="hold"/>
                                        <p:tgtEl>
                                          <p:spTgt spid="12"/>
                                        </p:tgtEl>
                                        <p:attrNameLst>
                                          <p:attrName>ppt_x</p:attrName>
                                          <p:attrName>ppt_y</p:attrName>
                                        </p:attrNameLst>
                                      </p:cBhvr>
                                      <p:rCtr x="-33495" y="-11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2578E-6 2.75272E-6 L -0.50764 -0.00486 " pathEditMode="relative" rAng="0" ptsTypes="AA">
                                      <p:cBhvr>
                                        <p:cTn id="14" dur="2000" fill="hold"/>
                                        <p:tgtEl>
                                          <p:spTgt spid="13"/>
                                        </p:tgtEl>
                                        <p:attrNameLst>
                                          <p:attrName>ppt_x</p:attrName>
                                          <p:attrName>ppt_y</p:attrName>
                                        </p:attrNameLst>
                                      </p:cBhvr>
                                      <p:rCtr x="-25382"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11</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426929"/>
            <a:ext cx="9366702" cy="6594251"/>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600693" y="3877823"/>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92838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2224E-6 -2.10502E-6 L -0.76442 0.00764 " pathEditMode="relative" rAng="0" ptsTypes="AA">
                                      <p:cBhvr>
                                        <p:cTn id="6" dur="2000" fill="hold"/>
                                        <p:tgtEl>
                                          <p:spTgt spid="9"/>
                                        </p:tgtEl>
                                        <p:attrNameLst>
                                          <p:attrName>ppt_x</p:attrName>
                                          <p:attrName>ppt_y</p:attrName>
                                        </p:attrNameLst>
                                      </p:cBhvr>
                                      <p:rCtr x="-3822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12</a:t>
            </a:fld>
            <a:endParaRPr lang="en-US"/>
          </a:p>
        </p:txBody>
      </p:sp>
      <p:sp>
        <p:nvSpPr>
          <p:cNvPr id="7" name="Content Placeholder 6"/>
          <p:cNvSpPr>
            <a:spLocks noGrp="1"/>
          </p:cNvSpPr>
          <p:nvPr>
            <p:ph idx="1"/>
          </p:nvPr>
        </p:nvSpPr>
        <p:spPr/>
        <p:txBody>
          <a:bodyPr/>
          <a:lstStyle/>
          <a:p>
            <a:endParaRPr lang="en-US"/>
          </a:p>
        </p:txBody>
      </p:sp>
      <p:pic>
        <p:nvPicPr>
          <p:cNvPr id="3" name="Picture 2" descr="District T1 PIP Mail ou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ight Arrow 8"/>
          <p:cNvSpPr/>
          <p:nvPr/>
        </p:nvSpPr>
        <p:spPr>
          <a:xfrm rot="10800000">
            <a:off x="9477215" y="273927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7.9343E-7 L -0.59851 0.00301 " pathEditMode="relative" rAng="0" ptsTypes="AA">
                                      <p:cBhvr>
                                        <p:cTn id="6" dur="2000" fill="hold"/>
                                        <p:tgtEl>
                                          <p:spTgt spid="9"/>
                                        </p:tgtEl>
                                        <p:attrNameLst>
                                          <p:attrName>ppt_x</p:attrName>
                                          <p:attrName>ppt_y</p:attrName>
                                        </p:attrNameLst>
                                      </p:cBhvr>
                                      <p:rCtr x="-2993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13</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426929"/>
            <a:ext cx="9366702" cy="6594251"/>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600693" y="417772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92838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2224E-6 -1.74416E-6 L -0.76442 -1.74416E-6 " pathEditMode="relative" rAng="0" ptsTypes="AA">
                                      <p:cBhvr>
                                        <p:cTn id="6" dur="2000" fill="hold"/>
                                        <p:tgtEl>
                                          <p:spTgt spid="9"/>
                                        </p:tgtEl>
                                        <p:attrNameLst>
                                          <p:attrName>ppt_x</p:attrName>
                                          <p:attrName>ppt_y</p:attrName>
                                        </p:attrNameLst>
                                      </p:cBhvr>
                                      <p:rCtr x="-382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14</a:t>
            </a:fld>
            <a:endParaRPr lang="en-US"/>
          </a:p>
        </p:txBody>
      </p:sp>
      <p:pic>
        <p:nvPicPr>
          <p:cNvPr id="3" name="Picture 2" descr="School PIP .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ight Arrow 8"/>
          <p:cNvSpPr/>
          <p:nvPr/>
        </p:nvSpPr>
        <p:spPr>
          <a:xfrm rot="10800000">
            <a:off x="9477215" y="72818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10800000">
            <a:off x="9477215" y="129270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10800000">
            <a:off x="9477215" y="223895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501461" y="392613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0800000">
            <a:off x="9512741" y="4625413"/>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1.55448E-6 L -0.24132 -0.00208 " pathEditMode="relative" rAng="0" ptsTypes="AA">
                                      <p:cBhvr>
                                        <p:cTn id="6" dur="2000" fill="hold"/>
                                        <p:tgtEl>
                                          <p:spTgt spid="9"/>
                                        </p:tgtEl>
                                        <p:attrNameLst>
                                          <p:attrName>ppt_x</p:attrName>
                                          <p:attrName>ppt_y</p:attrName>
                                        </p:attrNameLst>
                                      </p:cBhvr>
                                      <p:rCtr x="-12074"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9937E-6 -1.77423E-6 L -0.68155 0.00555 " pathEditMode="relative" rAng="0" ptsTypes="AA">
                                      <p:cBhvr>
                                        <p:cTn id="10" dur="2000" fill="hold"/>
                                        <p:tgtEl>
                                          <p:spTgt spid="10"/>
                                        </p:tgtEl>
                                        <p:attrNameLst>
                                          <p:attrName>ppt_x</p:attrName>
                                          <p:attrName>ppt_y</p:attrName>
                                        </p:attrNameLst>
                                      </p:cBhvr>
                                      <p:rCtr x="-34086" y="27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9937E-6 2.88688E-6 L -0.78753 -0.00232 " pathEditMode="relative" rAng="0" ptsTypes="AA">
                                      <p:cBhvr>
                                        <p:cTn id="14" dur="2000" fill="hold"/>
                                        <p:tgtEl>
                                          <p:spTgt spid="11"/>
                                        </p:tgtEl>
                                        <p:attrNameLst>
                                          <p:attrName>ppt_x</p:attrName>
                                          <p:attrName>ppt_y</p:attrName>
                                        </p:attrNameLst>
                                      </p:cBhvr>
                                      <p:rCtr x="-39385" y="-11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09937E-6 2.88688E-6 L -0.78753 -0.00232 " pathEditMode="relative" rAng="0" ptsTypes="AA">
                                      <p:cBhvr>
                                        <p:cTn id="18" dur="2000" fill="hold"/>
                                        <p:tgtEl>
                                          <p:spTgt spid="12"/>
                                        </p:tgtEl>
                                        <p:attrNameLst>
                                          <p:attrName>ppt_x</p:attrName>
                                          <p:attrName>ppt_y</p:attrName>
                                        </p:attrNameLst>
                                      </p:cBhvr>
                                      <p:rCtr x="-39385" y="-116"/>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12578E-6 2.75272E-6 L -0.50764 -0.00486 " pathEditMode="relative" rAng="0" ptsTypes="AA">
                                      <p:cBhvr>
                                        <p:cTn id="22" dur="2000" fill="hold"/>
                                        <p:tgtEl>
                                          <p:spTgt spid="13"/>
                                        </p:tgtEl>
                                        <p:attrNameLst>
                                          <p:attrName>ppt_x</p:attrName>
                                          <p:attrName>ppt_y</p:attrName>
                                        </p:attrNameLst>
                                      </p:cBhvr>
                                      <p:rCtr x="-25382"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15</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35283"/>
            <a:ext cx="9366702" cy="7021180"/>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366702" y="437971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92838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05837E-6 -1.3833E-6 L -0.75487 0.00763 " pathEditMode="relative" rAng="0" ptsTypes="AA">
                                      <p:cBhvr>
                                        <p:cTn id="6" dur="2000" fill="hold"/>
                                        <p:tgtEl>
                                          <p:spTgt spid="9"/>
                                        </p:tgtEl>
                                        <p:attrNameLst>
                                          <p:attrName>ppt_x</p:attrName>
                                          <p:attrName>ppt_y</p:attrName>
                                        </p:attrNameLst>
                                      </p:cBhvr>
                                      <p:rCtr x="-37752"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16</a:t>
            </a:fld>
            <a:endParaRPr lang="en-US"/>
          </a:p>
        </p:txBody>
      </p:sp>
      <p:sp>
        <p:nvSpPr>
          <p:cNvPr id="7" name="Content Placeholder 6"/>
          <p:cNvSpPr>
            <a:spLocks noGrp="1"/>
          </p:cNvSpPr>
          <p:nvPr>
            <p:ph idx="1"/>
          </p:nvPr>
        </p:nvSpPr>
        <p:spPr/>
        <p:txBody>
          <a:bodyPr/>
          <a:lstStyle/>
          <a:p>
            <a:endParaRPr lang="en-US"/>
          </a:p>
        </p:txBody>
      </p:sp>
      <p:pic>
        <p:nvPicPr>
          <p:cNvPr id="3" name="Picture 2" descr="Compac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ight Arrow 9"/>
          <p:cNvSpPr/>
          <p:nvPr/>
        </p:nvSpPr>
        <p:spPr>
          <a:xfrm rot="10800000">
            <a:off x="9477215" y="2144373"/>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10800000">
            <a:off x="9477215" y="2838754"/>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530385" y="3688959"/>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0800000">
            <a:off x="9411581" y="441372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2.54453E-7 L -0.60928 -0.0074 " pathEditMode="relative" rAng="0" ptsTypes="AA">
                                      <p:cBhvr>
                                        <p:cTn id="6" dur="2000" fill="hold"/>
                                        <p:tgtEl>
                                          <p:spTgt spid="10"/>
                                        </p:tgtEl>
                                        <p:attrNameLst>
                                          <p:attrName>ppt_x</p:attrName>
                                          <p:attrName>ppt_y</p:attrName>
                                        </p:attrNameLst>
                                      </p:cBhvr>
                                      <p:rCtr x="-30473" y="-37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9937E-6 3.0465E-6 L -0.64924 0.00277 " pathEditMode="relative" rAng="0" ptsTypes="AA">
                                      <p:cBhvr>
                                        <p:cTn id="10" dur="2000" fill="hold"/>
                                        <p:tgtEl>
                                          <p:spTgt spid="11"/>
                                        </p:tgtEl>
                                        <p:attrNameLst>
                                          <p:attrName>ppt_x</p:attrName>
                                          <p:attrName>ppt_y</p:attrName>
                                        </p:attrNameLst>
                                      </p:cBhvr>
                                      <p:rCtr x="-32470" y="13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9937E-6 2.88688E-6 L -0.78753 -0.00232 " pathEditMode="relative" rAng="0" ptsTypes="AA">
                                      <p:cBhvr>
                                        <p:cTn id="14" dur="2000" fill="hold"/>
                                        <p:tgtEl>
                                          <p:spTgt spid="12"/>
                                        </p:tgtEl>
                                        <p:attrNameLst>
                                          <p:attrName>ppt_x</p:attrName>
                                          <p:attrName>ppt_y</p:attrName>
                                        </p:attrNameLst>
                                      </p:cBhvr>
                                      <p:rCtr x="-39385" y="-11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89854E-6 2.77122E-6 L -0.60215 0.00046 " pathEditMode="relative" rAng="0" ptsTypes="AA">
                                      <p:cBhvr>
                                        <p:cTn id="18" dur="2000" fill="hold"/>
                                        <p:tgtEl>
                                          <p:spTgt spid="13"/>
                                        </p:tgtEl>
                                        <p:attrNameLst>
                                          <p:attrName>ppt_x</p:attrName>
                                          <p:attrName>ppt_y</p:attrName>
                                        </p:attrNameLst>
                                      </p:cBhvr>
                                      <p:rCtr x="-3010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17</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426929"/>
            <a:ext cx="9366702" cy="6594251"/>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600693" y="479516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19425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2224E-6 7.61046E-7 L -0.80108 0.00509 " pathEditMode="relative" rAng="0" ptsTypes="AA">
                                      <p:cBhvr>
                                        <p:cTn id="6" dur="2000" fill="hold"/>
                                        <p:tgtEl>
                                          <p:spTgt spid="9"/>
                                        </p:tgtEl>
                                        <p:attrNameLst>
                                          <p:attrName>ppt_x</p:attrName>
                                          <p:attrName>ppt_y</p:attrName>
                                        </p:attrNameLst>
                                      </p:cBhvr>
                                      <p:rCtr x="-40063"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18</a:t>
            </a:fld>
            <a:endParaRPr lang="en-US"/>
          </a:p>
        </p:txBody>
      </p:sp>
      <p:pic>
        <p:nvPicPr>
          <p:cNvPr id="3" name="Picture 2" descr="Feb  Workshop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324"/>
          </a:xfrm>
          <a:prstGeom prst="rect">
            <a:avLst/>
          </a:prstGeom>
        </p:spPr>
      </p:pic>
      <p:sp>
        <p:nvSpPr>
          <p:cNvPr id="9" name="Right Arrow 8"/>
          <p:cNvSpPr/>
          <p:nvPr/>
        </p:nvSpPr>
        <p:spPr>
          <a:xfrm rot="10800000">
            <a:off x="9477215" y="1222133"/>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10800000">
            <a:off x="9477215" y="1786650"/>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10800000">
            <a:off x="9477215" y="278582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501461" y="429659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0800000">
            <a:off x="9512741" y="501351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rot="10800000">
            <a:off x="9135701" y="590035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2981116" y="1405014"/>
            <a:ext cx="3016395" cy="381636"/>
          </a:xfrm>
          <a:prstGeom prst="rect">
            <a:avLst/>
          </a:pr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981117" y="4484371"/>
            <a:ext cx="2434284" cy="381636"/>
          </a:xfrm>
          <a:prstGeom prst="rect">
            <a:avLst/>
          </a:pr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2.33634E-6 L -0.56672 0.00046 " pathEditMode="relative" rAng="0" ptsTypes="AA">
                                      <p:cBhvr>
                                        <p:cTn id="6" dur="2000" fill="hold"/>
                                        <p:tgtEl>
                                          <p:spTgt spid="9"/>
                                        </p:tgtEl>
                                        <p:attrNameLst>
                                          <p:attrName>ppt_x</p:attrName>
                                          <p:attrName>ppt_y</p:attrName>
                                        </p:attrNameLst>
                                      </p:cBhvr>
                                      <p:rCtr x="-28336" y="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9937E-6 -2.5561E-6 L -0.56672 0.00555 " pathEditMode="relative" rAng="0" ptsTypes="AA">
                                      <p:cBhvr>
                                        <p:cTn id="14" dur="2000" fill="hold"/>
                                        <p:tgtEl>
                                          <p:spTgt spid="10"/>
                                        </p:tgtEl>
                                        <p:attrNameLst>
                                          <p:attrName>ppt_x</p:attrName>
                                          <p:attrName>ppt_y</p:attrName>
                                        </p:attrNameLst>
                                      </p:cBhvr>
                                      <p:rCtr x="-28336" y="27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09937E-6 -3.36572E-6 L -0.53336 0.00532 " pathEditMode="relative" rAng="0" ptsTypes="AA">
                                      <p:cBhvr>
                                        <p:cTn id="18" dur="2000" fill="hold"/>
                                        <p:tgtEl>
                                          <p:spTgt spid="11"/>
                                        </p:tgtEl>
                                        <p:attrNameLst>
                                          <p:attrName>ppt_x</p:attrName>
                                          <p:attrName>ppt_y</p:attrName>
                                        </p:attrNameLst>
                                      </p:cBhvr>
                                      <p:rCtr x="-26668" y="25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877E-6 -8.0731E-7 L -0.56932 0.00023 " pathEditMode="relative" rAng="0" ptsTypes="AA">
                                      <p:cBhvr>
                                        <p:cTn id="22" dur="2000" fill="hold"/>
                                        <p:tgtEl>
                                          <p:spTgt spid="12"/>
                                        </p:tgtEl>
                                        <p:attrNameLst>
                                          <p:attrName>ppt_x</p:attrName>
                                          <p:attrName>ppt_y</p:attrName>
                                        </p:attrNameLst>
                                      </p:cBhvr>
                                      <p:rCtr x="-28475"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00069E-6 3.49294E-6 L -0.57054 0.003 " pathEditMode="relative" rAng="0" ptsTypes="AA">
                                      <p:cBhvr>
                                        <p:cTn id="30" dur="2000" fill="hold"/>
                                        <p:tgtEl>
                                          <p:spTgt spid="13"/>
                                        </p:tgtEl>
                                        <p:attrNameLst>
                                          <p:attrName>ppt_x</p:attrName>
                                          <p:attrName>ppt_y</p:attrName>
                                        </p:attrNameLst>
                                      </p:cBhvr>
                                      <p:rCtr x="-28527" y="13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00069E-6 3.49294E-6 L -0.57054 0.003 " pathEditMode="relative" rAng="0" ptsTypes="AA">
                                      <p:cBhvr>
                                        <p:cTn id="34" dur="2000" fill="hold"/>
                                        <p:tgtEl>
                                          <p:spTgt spid="14"/>
                                        </p:tgtEl>
                                        <p:attrNameLst>
                                          <p:attrName>ppt_x</p:attrName>
                                          <p:attrName>ppt_y</p:attrName>
                                        </p:attrNameLst>
                                      </p:cBhvr>
                                      <p:rCtr x="-2852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2" name="Picture 1" descr="May Workshop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324"/>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19</a:t>
            </a:fld>
            <a:endParaRPr lang="en-US"/>
          </a:p>
        </p:txBody>
      </p:sp>
      <p:sp>
        <p:nvSpPr>
          <p:cNvPr id="9" name="Right Arrow 8"/>
          <p:cNvSpPr/>
          <p:nvPr/>
        </p:nvSpPr>
        <p:spPr>
          <a:xfrm rot="10800000">
            <a:off x="9455148" y="53092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10800000">
            <a:off x="9455148" y="95751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10800000">
            <a:off x="9477215" y="239772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495101" y="408823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0800000">
            <a:off x="9512741" y="4466640"/>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rot="10800000">
            <a:off x="9576701" y="590035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Arrow 14"/>
          <p:cNvSpPr/>
          <p:nvPr/>
        </p:nvSpPr>
        <p:spPr>
          <a:xfrm rot="10800000">
            <a:off x="9455148" y="1385993"/>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Arrow 15"/>
          <p:cNvSpPr/>
          <p:nvPr/>
        </p:nvSpPr>
        <p:spPr>
          <a:xfrm rot="10800000">
            <a:off x="9495101" y="491894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87647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2.33634E-6 L -0.56672 0.00046 " pathEditMode="relative" rAng="0" ptsTypes="AA">
                                      <p:cBhvr>
                                        <p:cTn id="6" dur="2000" fill="hold"/>
                                        <p:tgtEl>
                                          <p:spTgt spid="9"/>
                                        </p:tgtEl>
                                        <p:attrNameLst>
                                          <p:attrName>ppt_x</p:attrName>
                                          <p:attrName>ppt_y</p:attrName>
                                        </p:attrNameLst>
                                      </p:cBhvr>
                                      <p:rCtr x="-28336" y="2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9937E-6 -2.5561E-6 L -0.56672 0.00555 " pathEditMode="relative" rAng="0" ptsTypes="AA">
                                      <p:cBhvr>
                                        <p:cTn id="10" dur="2000" fill="hold"/>
                                        <p:tgtEl>
                                          <p:spTgt spid="10"/>
                                        </p:tgtEl>
                                        <p:attrNameLst>
                                          <p:attrName>ppt_x</p:attrName>
                                          <p:attrName>ppt_y</p:attrName>
                                        </p:attrNameLst>
                                      </p:cBhvr>
                                      <p:rCtr x="-28336" y="27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9937E-6 -2.5561E-6 L -0.56672 0.00555 " pathEditMode="relative" rAng="0" ptsTypes="AA">
                                      <p:cBhvr>
                                        <p:cTn id="14" dur="2000" fill="hold"/>
                                        <p:tgtEl>
                                          <p:spTgt spid="15"/>
                                        </p:tgtEl>
                                        <p:attrNameLst>
                                          <p:attrName>ppt_x</p:attrName>
                                          <p:attrName>ppt_y</p:attrName>
                                        </p:attrNameLst>
                                      </p:cBhvr>
                                      <p:rCtr x="-28336" y="27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09937E-6 -1.08027E-6 L -0.55959 0.00532 " pathEditMode="relative" rAng="0" ptsTypes="AA">
                                      <p:cBhvr>
                                        <p:cTn id="18" dur="2000" fill="hold"/>
                                        <p:tgtEl>
                                          <p:spTgt spid="11"/>
                                        </p:tgtEl>
                                        <p:attrNameLst>
                                          <p:attrName>ppt_x</p:attrName>
                                          <p:attrName>ppt_y</p:attrName>
                                        </p:attrNameLst>
                                      </p:cBhvr>
                                      <p:rCtr x="-27988" y="25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877E-6 -8.0731E-7 L -0.56932 0.00023 " pathEditMode="relative" rAng="0" ptsTypes="AA">
                                      <p:cBhvr>
                                        <p:cTn id="22" dur="2000" fill="hold"/>
                                        <p:tgtEl>
                                          <p:spTgt spid="12"/>
                                        </p:tgtEl>
                                        <p:attrNameLst>
                                          <p:attrName>ppt_x</p:attrName>
                                          <p:attrName>ppt_y</p:attrName>
                                        </p:attrNameLst>
                                      </p:cBhvr>
                                      <p:rCtr x="-28475" y="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00069E-6 3.49294E-6 L -0.57054 0.003 " pathEditMode="relative" rAng="0" ptsTypes="AA">
                                      <p:cBhvr>
                                        <p:cTn id="26" dur="2000" fill="hold"/>
                                        <p:tgtEl>
                                          <p:spTgt spid="13"/>
                                        </p:tgtEl>
                                        <p:attrNameLst>
                                          <p:attrName>ppt_x</p:attrName>
                                          <p:attrName>ppt_y</p:attrName>
                                        </p:attrNameLst>
                                      </p:cBhvr>
                                      <p:rCtr x="-28527" y="139"/>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00069E-6 3.49294E-6 L -0.57054 0.003 " pathEditMode="relative" rAng="0" ptsTypes="AA">
                                      <p:cBhvr>
                                        <p:cTn id="30" dur="2000" fill="hold"/>
                                        <p:tgtEl>
                                          <p:spTgt spid="16"/>
                                        </p:tgtEl>
                                        <p:attrNameLst>
                                          <p:attrName>ppt_x</p:attrName>
                                          <p:attrName>ppt_y</p:attrName>
                                        </p:attrNameLst>
                                      </p:cBhvr>
                                      <p:rCtr x="-28527" y="13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00069E-6 3.49294E-6 L -0.57054 0.003 " pathEditMode="relative" rAng="0" ptsTypes="AA">
                                      <p:cBhvr>
                                        <p:cTn id="34" dur="2000" fill="hold"/>
                                        <p:tgtEl>
                                          <p:spTgt spid="14"/>
                                        </p:tgtEl>
                                        <p:attrNameLst>
                                          <p:attrName>ppt_x</p:attrName>
                                          <p:attrName>ppt_y</p:attrName>
                                        </p:attrNameLst>
                                      </p:cBhvr>
                                      <p:rCtr x="-2852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a:t>
            </a:fld>
            <a:endParaRPr lang="en-US"/>
          </a:p>
        </p:txBody>
      </p:sp>
      <p:sp>
        <p:nvSpPr>
          <p:cNvPr id="2" name="TextBox 1"/>
          <p:cNvSpPr txBox="1"/>
          <p:nvPr/>
        </p:nvSpPr>
        <p:spPr>
          <a:xfrm>
            <a:off x="3527948" y="882058"/>
            <a:ext cx="2063849" cy="523220"/>
          </a:xfrm>
          <a:prstGeom prst="rect">
            <a:avLst/>
          </a:prstGeom>
          <a:noFill/>
        </p:spPr>
        <p:txBody>
          <a:bodyPr wrap="square" rtlCol="0">
            <a:spAutoFit/>
          </a:bodyPr>
          <a:lstStyle/>
          <a:p>
            <a:r>
              <a:rPr lang="en-US" sz="2800" b="1" dirty="0" smtClean="0">
                <a:solidFill>
                  <a:srgbClr val="FF0000"/>
                </a:solidFill>
              </a:rPr>
              <a:t>OBJECTIVES</a:t>
            </a:r>
            <a:endParaRPr lang="en-US" sz="2800" b="1" dirty="0">
              <a:solidFill>
                <a:srgbClr val="FF0000"/>
              </a:solidFill>
            </a:endParaRPr>
          </a:p>
        </p:txBody>
      </p:sp>
      <p:sp>
        <p:nvSpPr>
          <p:cNvPr id="9" name="TextBox 8"/>
          <p:cNvSpPr txBox="1"/>
          <p:nvPr/>
        </p:nvSpPr>
        <p:spPr>
          <a:xfrm>
            <a:off x="1052026" y="1775386"/>
            <a:ext cx="6480143" cy="4401205"/>
          </a:xfrm>
          <a:prstGeom prst="rect">
            <a:avLst/>
          </a:prstGeom>
          <a:noFill/>
        </p:spPr>
        <p:txBody>
          <a:bodyPr wrap="square" rtlCol="0">
            <a:spAutoFit/>
          </a:bodyPr>
          <a:lstStyle/>
          <a:p>
            <a:r>
              <a:rPr lang="en-US" sz="2800" b="1" dirty="0" smtClean="0">
                <a:solidFill>
                  <a:srgbClr val="0000FF"/>
                </a:solidFill>
              </a:rPr>
              <a:t>1. Parent Community Student Services  </a:t>
            </a:r>
          </a:p>
          <a:p>
            <a:r>
              <a:rPr lang="en-US" sz="2800" b="1" dirty="0">
                <a:solidFill>
                  <a:srgbClr val="0000FF"/>
                </a:solidFill>
              </a:rPr>
              <a:t> </a:t>
            </a:r>
            <a:r>
              <a:rPr lang="en-US" sz="2800" b="1" dirty="0" smtClean="0">
                <a:solidFill>
                  <a:srgbClr val="0000FF"/>
                </a:solidFill>
              </a:rPr>
              <a:t>   Certification</a:t>
            </a:r>
          </a:p>
          <a:p>
            <a:endParaRPr lang="en-US" sz="2800" b="1" dirty="0">
              <a:solidFill>
                <a:srgbClr val="0000FF"/>
              </a:solidFill>
            </a:endParaRPr>
          </a:p>
          <a:p>
            <a:r>
              <a:rPr lang="en-US" sz="2800" b="1" dirty="0" smtClean="0">
                <a:solidFill>
                  <a:srgbClr val="0000FF"/>
                </a:solidFill>
              </a:rPr>
              <a:t>2. </a:t>
            </a:r>
            <a:r>
              <a:rPr lang="en-US" sz="2800" b="1" dirty="0">
                <a:solidFill>
                  <a:srgbClr val="0000FF"/>
                </a:solidFill>
              </a:rPr>
              <a:t>Parent Community Student Services  </a:t>
            </a:r>
          </a:p>
          <a:p>
            <a:r>
              <a:rPr lang="en-US" sz="2800" b="1" dirty="0">
                <a:solidFill>
                  <a:srgbClr val="0000FF"/>
                </a:solidFill>
              </a:rPr>
              <a:t>    </a:t>
            </a:r>
            <a:r>
              <a:rPr lang="en-US" sz="2800" b="1" dirty="0" smtClean="0">
                <a:solidFill>
                  <a:srgbClr val="0000FF"/>
                </a:solidFill>
              </a:rPr>
              <a:t>Certification Resources</a:t>
            </a:r>
          </a:p>
          <a:p>
            <a:endParaRPr lang="en-US" sz="2800" b="1" dirty="0">
              <a:solidFill>
                <a:srgbClr val="0000FF"/>
              </a:solidFill>
            </a:endParaRPr>
          </a:p>
          <a:p>
            <a:r>
              <a:rPr lang="en-US" sz="2800" b="1" dirty="0" smtClean="0">
                <a:solidFill>
                  <a:srgbClr val="0000FF"/>
                </a:solidFill>
              </a:rPr>
              <a:t>3. School Report Card Resources</a:t>
            </a:r>
          </a:p>
          <a:p>
            <a:endParaRPr lang="en-US" sz="2800" b="1" dirty="0">
              <a:solidFill>
                <a:srgbClr val="0000FF"/>
              </a:solidFill>
            </a:endParaRPr>
          </a:p>
          <a:p>
            <a:r>
              <a:rPr lang="en-US" sz="2800" b="1" dirty="0" smtClean="0">
                <a:solidFill>
                  <a:srgbClr val="0000FF"/>
                </a:solidFill>
              </a:rPr>
              <a:t>4. School Experience Survey </a:t>
            </a:r>
            <a:r>
              <a:rPr lang="en-US" sz="2800" b="1" smtClean="0">
                <a:solidFill>
                  <a:srgbClr val="0000FF"/>
                </a:solidFill>
              </a:rPr>
              <a:t>Action Plan</a:t>
            </a:r>
            <a:endParaRPr lang="en-US" sz="2800" b="1" dirty="0">
              <a:solidFill>
                <a:srgbClr val="0000FF"/>
              </a:solidFill>
            </a:endParaRPr>
          </a:p>
          <a:p>
            <a:endParaRPr lang="en-US" sz="2800" b="1" dirty="0">
              <a:solidFill>
                <a:srgbClr val="0000FF"/>
              </a:solidFill>
            </a:endParaRPr>
          </a:p>
        </p:txBody>
      </p:sp>
    </p:spTree>
    <p:extLst>
      <p:ext uri="{BB962C8B-B14F-4D97-AF65-F5344CB8AC3E}">
        <p14:creationId xmlns:p14="http://schemas.microsoft.com/office/powerpoint/2010/main" val="2966026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7" name="Picture 6"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20</a:t>
            </a:fld>
            <a:endParaRPr lang="en-US"/>
          </a:p>
        </p:txBody>
      </p:sp>
      <p:pic>
        <p:nvPicPr>
          <p:cNvPr id="6" name="Picture 5"/>
          <p:cNvPicPr>
            <a:picLocks noChangeAspect="1"/>
          </p:cNvPicPr>
          <p:nvPr/>
        </p:nvPicPr>
        <p:blipFill rotWithShape="1">
          <a:blip r:embed="rId3"/>
          <a:srcRect l="1364" t="15766" r="36461" b="2957"/>
          <a:stretch/>
        </p:blipFill>
        <p:spPr>
          <a:xfrm>
            <a:off x="216186" y="851127"/>
            <a:ext cx="7496763" cy="5800489"/>
          </a:xfrm>
          <a:prstGeom prst="rect">
            <a:avLst/>
          </a:prstGeom>
        </p:spPr>
      </p:pic>
      <p:pic>
        <p:nvPicPr>
          <p:cNvPr id="9" name="Picture 8"/>
          <p:cNvPicPr>
            <a:picLocks noChangeAspect="1"/>
          </p:cNvPicPr>
          <p:nvPr/>
        </p:nvPicPr>
        <p:blipFill rotWithShape="1">
          <a:blip r:embed="rId3"/>
          <a:srcRect l="21201" t="23686" r="57614" b="47972"/>
          <a:stretch/>
        </p:blipFill>
        <p:spPr>
          <a:xfrm>
            <a:off x="2590800" y="1381489"/>
            <a:ext cx="5570228" cy="4657469"/>
          </a:xfrm>
          <a:prstGeom prst="rect">
            <a:avLst/>
          </a:prstGeom>
        </p:spPr>
      </p:pic>
      <p:sp>
        <p:nvSpPr>
          <p:cNvPr id="2" name="TextBox 1"/>
          <p:cNvSpPr txBox="1"/>
          <p:nvPr/>
        </p:nvSpPr>
        <p:spPr>
          <a:xfrm>
            <a:off x="2590800" y="35609"/>
            <a:ext cx="3665088" cy="523220"/>
          </a:xfrm>
          <a:prstGeom prst="rect">
            <a:avLst/>
          </a:prstGeom>
          <a:noFill/>
        </p:spPr>
        <p:txBody>
          <a:bodyPr wrap="square" rtlCol="0">
            <a:spAutoFit/>
          </a:bodyPr>
          <a:lstStyle/>
          <a:p>
            <a:r>
              <a:rPr lang="en-US" sz="2800" b="1" dirty="0" smtClean="0">
                <a:solidFill>
                  <a:srgbClr val="0000FF"/>
                </a:solidFill>
              </a:rPr>
              <a:t>Workshop 3 &amp; 4 Topics</a:t>
            </a:r>
            <a:endParaRPr lang="en-US" sz="2800" b="1" dirty="0">
              <a:solidFill>
                <a:srgbClr val="0000FF"/>
              </a:solidFill>
            </a:endParaRPr>
          </a:p>
        </p:txBody>
      </p:sp>
    </p:spTree>
    <p:extLst>
      <p:ext uri="{BB962C8B-B14F-4D97-AF65-F5344CB8AC3E}">
        <p14:creationId xmlns:p14="http://schemas.microsoft.com/office/powerpoint/2010/main" val="2202936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855477"/>
            <a:ext cx="9144000" cy="1089340"/>
          </a:xfrm>
          <a:prstGeom prst="rect">
            <a:avLst/>
          </a:prstGeom>
        </p:spPr>
      </p:pic>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21</a:t>
            </a:fld>
            <a:endParaRPr lang="en-US"/>
          </a:p>
        </p:txBody>
      </p:sp>
      <p:pic>
        <p:nvPicPr>
          <p:cNvPr id="3" name="Picture 2" descr="Report Menu.tiff"/>
          <p:cNvPicPr>
            <a:picLocks noChangeAspect="1"/>
          </p:cNvPicPr>
          <p:nvPr/>
        </p:nvPicPr>
        <p:blipFill rotWithShape="1">
          <a:blip r:embed="rId3">
            <a:extLst>
              <a:ext uri="{28A0092B-C50C-407E-A947-70E740481C1C}">
                <a14:useLocalDpi xmlns:a14="http://schemas.microsoft.com/office/drawing/2010/main" val="0"/>
              </a:ext>
            </a:extLst>
          </a:blip>
          <a:srcRect r="5195" b="15187"/>
          <a:stretch/>
        </p:blipFill>
        <p:spPr>
          <a:xfrm>
            <a:off x="202677" y="553908"/>
            <a:ext cx="8686800" cy="5598789"/>
          </a:xfrm>
          <a:prstGeom prst="rect">
            <a:avLst/>
          </a:prstGeom>
        </p:spPr>
      </p:pic>
    </p:spTree>
    <p:extLst>
      <p:ext uri="{BB962C8B-B14F-4D97-AF65-F5344CB8AC3E}">
        <p14:creationId xmlns:p14="http://schemas.microsoft.com/office/powerpoint/2010/main" val="18754789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22</a:t>
            </a:fld>
            <a:endParaRPr lang="en-US"/>
          </a:p>
        </p:txBody>
      </p:sp>
      <p:sp>
        <p:nvSpPr>
          <p:cNvPr id="10" name="Rectangle 9"/>
          <p:cNvSpPr/>
          <p:nvPr/>
        </p:nvSpPr>
        <p:spPr>
          <a:xfrm>
            <a:off x="1499380" y="1640631"/>
            <a:ext cx="6185175" cy="3416320"/>
          </a:xfrm>
          <a:prstGeom prst="rect">
            <a:avLst/>
          </a:prstGeom>
          <a:solidFill>
            <a:srgbClr val="0000FF"/>
          </a:solid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Parent Community Student Services Certification</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709064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23</a:t>
            </a:fld>
            <a:endParaRPr lang="en-US"/>
          </a:p>
        </p:txBody>
      </p:sp>
      <p:pic>
        <p:nvPicPr>
          <p:cNvPr id="7" name="Picture 6"/>
          <p:cNvPicPr>
            <a:picLocks noChangeAspect="1"/>
          </p:cNvPicPr>
          <p:nvPr/>
        </p:nvPicPr>
        <p:blipFill>
          <a:blip r:embed="rId3"/>
          <a:stretch>
            <a:fillRect/>
          </a:stretch>
        </p:blipFill>
        <p:spPr>
          <a:xfrm>
            <a:off x="0" y="647700"/>
            <a:ext cx="9144000" cy="5540075"/>
          </a:xfrm>
          <a:prstGeom prst="rect">
            <a:avLst/>
          </a:prstGeom>
        </p:spPr>
      </p:pic>
      <p:sp>
        <p:nvSpPr>
          <p:cNvPr id="9" name="Right Arrow 8"/>
          <p:cNvSpPr/>
          <p:nvPr/>
        </p:nvSpPr>
        <p:spPr>
          <a:xfrm rot="10800000">
            <a:off x="9825335" y="808261"/>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6570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5566E-6 2.40342E-6 L -0.19701 -0.00509 " pathEditMode="relative" rAng="0" ptsTypes="AA">
                                      <p:cBhvr>
                                        <p:cTn id="6" dur="2000" fill="hold"/>
                                        <p:tgtEl>
                                          <p:spTgt spid="9"/>
                                        </p:tgtEl>
                                        <p:attrNameLst>
                                          <p:attrName>ppt_x</p:attrName>
                                          <p:attrName>ppt_y</p:attrName>
                                        </p:attrNameLst>
                                      </p:cBhvr>
                                      <p:rCtr x="-9851"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2" name="Picture 1"/>
          <p:cNvPicPr>
            <a:picLocks noChangeAspect="1"/>
          </p:cNvPicPr>
          <p:nvPr/>
        </p:nvPicPr>
        <p:blipFill>
          <a:blip r:embed="rId3"/>
          <a:stretch>
            <a:fillRect/>
          </a:stretch>
        </p:blipFill>
        <p:spPr>
          <a:xfrm>
            <a:off x="0" y="469900"/>
            <a:ext cx="9144000" cy="5912233"/>
          </a:xfrm>
          <a:prstGeom prst="rect">
            <a:avLst/>
          </a:prstGeom>
        </p:spPr>
      </p:pic>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24</a:t>
            </a:fld>
            <a:endParaRPr lang="en-US"/>
          </a:p>
        </p:txBody>
      </p:sp>
      <p:sp>
        <p:nvSpPr>
          <p:cNvPr id="9" name="Right Arrow 8"/>
          <p:cNvSpPr/>
          <p:nvPr/>
        </p:nvSpPr>
        <p:spPr>
          <a:xfrm rot="10800000">
            <a:off x="9724171" y="287227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5755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67686E-6 3.98797E-6 L -0.15063 -0.00255 " pathEditMode="relative" rAng="0" ptsTypes="AA">
                                      <p:cBhvr>
                                        <p:cTn id="6" dur="2000" fill="hold"/>
                                        <p:tgtEl>
                                          <p:spTgt spid="9"/>
                                        </p:tgtEl>
                                        <p:attrNameLst>
                                          <p:attrName>ppt_x</p:attrName>
                                          <p:attrName>ppt_y</p:attrName>
                                        </p:attrNameLst>
                                      </p:cBhvr>
                                      <p:rCtr x="-754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13696" r="-13696"/>
          <a:stretch>
            <a:fillRect/>
          </a:stretch>
        </p:blipFill>
        <p:spPr>
          <a:xfrm>
            <a:off x="-829549" y="370464"/>
            <a:ext cx="10786410" cy="6487537"/>
          </a:xfr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25</a:t>
            </a:fld>
            <a:endParaRPr lang="en-US"/>
          </a:p>
        </p:txBody>
      </p:sp>
      <p:sp>
        <p:nvSpPr>
          <p:cNvPr id="8" name="Right Arrow 7"/>
          <p:cNvSpPr/>
          <p:nvPr/>
        </p:nvSpPr>
        <p:spPr>
          <a:xfrm rot="10800000">
            <a:off x="9724171" y="509506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4970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67686E-6 4.80916E-6 L -0.87839 0.00508 " pathEditMode="relative" rAng="0" ptsTypes="AA">
                                      <p:cBhvr>
                                        <p:cTn id="6" dur="2000" fill="hold"/>
                                        <p:tgtEl>
                                          <p:spTgt spid="8"/>
                                        </p:tgtEl>
                                        <p:attrNameLst>
                                          <p:attrName>ppt_x</p:attrName>
                                          <p:attrName>ppt_y</p:attrName>
                                        </p:attrNameLst>
                                      </p:cBhvr>
                                      <p:rCtr x="-43919"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26</a:t>
            </a:fld>
            <a:endParaRPr lang="en-US"/>
          </a:p>
        </p:txBody>
      </p:sp>
      <p:sp>
        <p:nvSpPr>
          <p:cNvPr id="8" name="Right Arrow 7"/>
          <p:cNvSpPr/>
          <p:nvPr/>
        </p:nvSpPr>
        <p:spPr>
          <a:xfrm rot="10800000">
            <a:off x="9262065" y="2541676"/>
            <a:ext cx="731520" cy="18288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p:cNvPicPr>
            <a:picLocks noChangeAspect="1"/>
          </p:cNvPicPr>
          <p:nvPr/>
        </p:nvPicPr>
        <p:blipFill>
          <a:blip r:embed="rId2"/>
          <a:stretch>
            <a:fillRect/>
          </a:stretch>
        </p:blipFill>
        <p:spPr>
          <a:xfrm>
            <a:off x="0" y="499869"/>
            <a:ext cx="9018849" cy="4986531"/>
          </a:xfrm>
          <a:prstGeom prst="rect">
            <a:avLst/>
          </a:prstGeom>
        </p:spPr>
      </p:pic>
      <p:sp>
        <p:nvSpPr>
          <p:cNvPr id="9" name="Right Arrow 8"/>
          <p:cNvSpPr/>
          <p:nvPr/>
        </p:nvSpPr>
        <p:spPr>
          <a:xfrm rot="10800000">
            <a:off x="9279345" y="3653284"/>
            <a:ext cx="731520" cy="18288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Green swirls.jpg"/>
          <p:cNvPicPr>
            <a:picLocks noChangeAspect="1"/>
          </p:cNvPicPr>
          <p:nvPr/>
        </p:nvPicPr>
        <p:blipFill rotWithShape="1">
          <a:blip r:embed="rId3">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11" name="Picture 10" descr="Green swirls.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777474"/>
            <a:ext cx="9144000" cy="1089340"/>
          </a:xfrm>
          <a:prstGeom prst="rect">
            <a:avLst/>
          </a:prstGeom>
        </p:spPr>
      </p:pic>
    </p:spTree>
    <p:extLst>
      <p:ext uri="{BB962C8B-B14F-4D97-AF65-F5344CB8AC3E}">
        <p14:creationId xmlns:p14="http://schemas.microsoft.com/office/powerpoint/2010/main" val="283687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67686E-6 4.80916E-6 L -0.87839 0.00508 " pathEditMode="relative" rAng="0" ptsTypes="AA">
                                      <p:cBhvr>
                                        <p:cTn id="6" dur="2000" fill="hold"/>
                                        <p:tgtEl>
                                          <p:spTgt spid="8"/>
                                        </p:tgtEl>
                                        <p:attrNameLst>
                                          <p:attrName>ppt_x</p:attrName>
                                          <p:attrName>ppt_y</p:attrName>
                                        </p:attrNameLst>
                                      </p:cBhvr>
                                      <p:rCtr x="-43919" y="25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67686E-6 4.80916E-6 L -0.87839 0.00508 " pathEditMode="relative" rAng="0" ptsTypes="AA">
                                      <p:cBhvr>
                                        <p:cTn id="10" dur="2000" fill="hold"/>
                                        <p:tgtEl>
                                          <p:spTgt spid="9"/>
                                        </p:tgtEl>
                                        <p:attrNameLst>
                                          <p:attrName>ppt_x</p:attrName>
                                          <p:attrName>ppt_y</p:attrName>
                                        </p:attrNameLst>
                                      </p:cBhvr>
                                      <p:rCtr x="-43919"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27</a:t>
            </a:fld>
            <a:endParaRPr lang="en-US"/>
          </a:p>
        </p:txBody>
      </p:sp>
      <p:sp>
        <p:nvSpPr>
          <p:cNvPr id="10" name="Rectangle 9"/>
          <p:cNvSpPr/>
          <p:nvPr/>
        </p:nvSpPr>
        <p:spPr>
          <a:xfrm>
            <a:off x="1499380" y="2517794"/>
            <a:ext cx="6185175" cy="1754327"/>
          </a:xfrm>
          <a:prstGeom prst="rect">
            <a:avLst/>
          </a:prstGeom>
          <a:solidFill>
            <a:srgbClr val="0000FF"/>
          </a:solidFill>
        </p:spPr>
        <p:txBody>
          <a:bodyPr wrap="square" lIns="91440" tIns="45720" rIns="91440" bIns="45720">
            <a:spAutoFit/>
          </a:bodyPr>
          <a:lstStyle/>
          <a:p>
            <a:pPr algn="ctr"/>
            <a:r>
              <a:rPr lang="en-US" sz="5400" b="1" dirty="0" smtClean="0">
                <a:solidFill>
                  <a:schemeClr val="bg1"/>
                </a:solidFill>
              </a:rPr>
              <a:t>Required Parents Trainings Resources</a:t>
            </a:r>
            <a:endParaRPr lang="en-US" sz="5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76566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28</a:t>
            </a:fld>
            <a:endParaRPr lang="en-US"/>
          </a:p>
        </p:txBody>
      </p:sp>
      <p:pic>
        <p:nvPicPr>
          <p:cNvPr id="3" name="Picture 2"/>
          <p:cNvPicPr>
            <a:picLocks noChangeAspect="1"/>
          </p:cNvPicPr>
          <p:nvPr/>
        </p:nvPicPr>
        <p:blipFill>
          <a:blip r:embed="rId3"/>
          <a:stretch>
            <a:fillRect/>
          </a:stretch>
        </p:blipFill>
        <p:spPr>
          <a:xfrm>
            <a:off x="620151" y="22324"/>
            <a:ext cx="8253248" cy="6858000"/>
          </a:xfrm>
          <a:prstGeom prst="rect">
            <a:avLst/>
          </a:prstGeom>
        </p:spPr>
      </p:pic>
      <p:sp>
        <p:nvSpPr>
          <p:cNvPr id="8" name="Right Arrow 7"/>
          <p:cNvSpPr/>
          <p:nvPr/>
        </p:nvSpPr>
        <p:spPr>
          <a:xfrm rot="10800000">
            <a:off x="10006406" y="4689316"/>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59275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23905E-7 2.94471E-6 L -0.53874 0.00254 " pathEditMode="relative" rAng="0" ptsTypes="AA">
                                      <p:cBhvr>
                                        <p:cTn id="6" dur="2000" fill="hold"/>
                                        <p:tgtEl>
                                          <p:spTgt spid="8"/>
                                        </p:tgtEl>
                                        <p:attrNameLst>
                                          <p:attrName>ppt_x</p:attrName>
                                          <p:attrName>ppt_y</p:attrName>
                                        </p:attrNameLst>
                                      </p:cBhvr>
                                      <p:rCtr x="-2694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29</a:t>
            </a:fld>
            <a:endParaRPr lang="en-US"/>
          </a:p>
        </p:txBody>
      </p:sp>
      <p:pic>
        <p:nvPicPr>
          <p:cNvPr id="2" name="Picture 1"/>
          <p:cNvPicPr>
            <a:picLocks noChangeAspect="1"/>
          </p:cNvPicPr>
          <p:nvPr/>
        </p:nvPicPr>
        <p:blipFill>
          <a:blip r:embed="rId3"/>
          <a:stretch>
            <a:fillRect/>
          </a:stretch>
        </p:blipFill>
        <p:spPr>
          <a:xfrm>
            <a:off x="1409700" y="0"/>
            <a:ext cx="6318888" cy="6858000"/>
          </a:xfrm>
          <a:prstGeom prst="rect">
            <a:avLst/>
          </a:prstGeom>
        </p:spPr>
      </p:pic>
    </p:spTree>
    <p:extLst>
      <p:ext uri="{BB962C8B-B14F-4D97-AF65-F5344CB8AC3E}">
        <p14:creationId xmlns:p14="http://schemas.microsoft.com/office/powerpoint/2010/main" val="454084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a:t>
            </a:fld>
            <a:endParaRPr lang="en-US"/>
          </a:p>
        </p:txBody>
      </p:sp>
      <p:sp>
        <p:nvSpPr>
          <p:cNvPr id="3" name="Rectangle 2"/>
          <p:cNvSpPr/>
          <p:nvPr/>
        </p:nvSpPr>
        <p:spPr>
          <a:xfrm>
            <a:off x="1499380" y="2130450"/>
            <a:ext cx="6185175" cy="2585323"/>
          </a:xfrm>
          <a:prstGeom prst="rect">
            <a:avLst/>
          </a:prstGeom>
          <a:solidFill>
            <a:srgbClr val="0000FF"/>
          </a:solid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Parent Community Student Services Certification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292339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30</a:t>
            </a:fld>
            <a:endParaRPr lang="en-US"/>
          </a:p>
        </p:txBody>
      </p:sp>
      <p:pic>
        <p:nvPicPr>
          <p:cNvPr id="3" name="Picture 2"/>
          <p:cNvPicPr>
            <a:picLocks noChangeAspect="1"/>
          </p:cNvPicPr>
          <p:nvPr/>
        </p:nvPicPr>
        <p:blipFill>
          <a:blip r:embed="rId3"/>
          <a:stretch>
            <a:fillRect/>
          </a:stretch>
        </p:blipFill>
        <p:spPr>
          <a:xfrm>
            <a:off x="1727200" y="0"/>
            <a:ext cx="5675586" cy="6858000"/>
          </a:xfrm>
          <a:prstGeom prst="rect">
            <a:avLst/>
          </a:prstGeom>
        </p:spPr>
      </p:pic>
    </p:spTree>
    <p:extLst>
      <p:ext uri="{BB962C8B-B14F-4D97-AF65-F5344CB8AC3E}">
        <p14:creationId xmlns:p14="http://schemas.microsoft.com/office/powerpoint/2010/main" val="5968427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31</a:t>
            </a:fld>
            <a:endParaRPr lang="en-US"/>
          </a:p>
        </p:txBody>
      </p:sp>
      <p:sp>
        <p:nvSpPr>
          <p:cNvPr id="10" name="Rectangle 9"/>
          <p:cNvSpPr/>
          <p:nvPr/>
        </p:nvSpPr>
        <p:spPr>
          <a:xfrm>
            <a:off x="1499380" y="2517794"/>
            <a:ext cx="6185175" cy="1754327"/>
          </a:xfrm>
          <a:prstGeom prst="rect">
            <a:avLst/>
          </a:prstGeom>
          <a:solidFill>
            <a:srgbClr val="0000FF"/>
          </a:solidFill>
        </p:spPr>
        <p:txBody>
          <a:bodyPr wrap="square" lIns="91440" tIns="45720" rIns="91440" bIns="45720">
            <a:spAutoFit/>
          </a:bodyPr>
          <a:lstStyle/>
          <a:p>
            <a:pPr algn="ctr"/>
            <a:r>
              <a:rPr lang="en-US" sz="5400" b="1" dirty="0" smtClean="0">
                <a:solidFill>
                  <a:schemeClr val="bg1"/>
                </a:solidFill>
              </a:rPr>
              <a:t>School Report Card Tool Kit Resources</a:t>
            </a:r>
            <a:endParaRPr lang="en-US" sz="5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703940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6" name="Picture 5"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32</a:t>
            </a:fld>
            <a:endParaRPr lang="en-US"/>
          </a:p>
        </p:txBody>
      </p:sp>
      <p:pic>
        <p:nvPicPr>
          <p:cNvPr id="3" name="Picture 2"/>
          <p:cNvPicPr>
            <a:picLocks noChangeAspect="1"/>
          </p:cNvPicPr>
          <p:nvPr/>
        </p:nvPicPr>
        <p:blipFill>
          <a:blip r:embed="rId3"/>
          <a:stretch>
            <a:fillRect/>
          </a:stretch>
        </p:blipFill>
        <p:spPr>
          <a:xfrm>
            <a:off x="444500" y="0"/>
            <a:ext cx="8253248" cy="6858000"/>
          </a:xfrm>
          <a:prstGeom prst="rect">
            <a:avLst/>
          </a:prstGeom>
        </p:spPr>
      </p:pic>
      <p:sp>
        <p:nvSpPr>
          <p:cNvPr id="8" name="Right Arrow 7"/>
          <p:cNvSpPr/>
          <p:nvPr/>
        </p:nvSpPr>
        <p:spPr>
          <a:xfrm rot="10800000">
            <a:off x="10235723" y="105523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35108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81028E-7 -3.64793E-6 L -0.75677 0.00509 " pathEditMode="relative" rAng="0" ptsTypes="AA">
                                      <p:cBhvr>
                                        <p:cTn id="6" dur="2000" fill="hold"/>
                                        <p:tgtEl>
                                          <p:spTgt spid="8"/>
                                        </p:tgtEl>
                                        <p:attrNameLst>
                                          <p:attrName>ppt_x</p:attrName>
                                          <p:attrName>ppt_y</p:attrName>
                                        </p:attrNameLst>
                                      </p:cBhvr>
                                      <p:rCtr x="-37839"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33</a:t>
            </a:fld>
            <a:endParaRPr lang="en-US"/>
          </a:p>
        </p:txBody>
      </p:sp>
      <p:pic>
        <p:nvPicPr>
          <p:cNvPr id="3" name="Picture 2"/>
          <p:cNvPicPr>
            <a:picLocks noChangeAspect="1"/>
          </p:cNvPicPr>
          <p:nvPr/>
        </p:nvPicPr>
        <p:blipFill>
          <a:blip r:embed="rId3"/>
          <a:stretch>
            <a:fillRect/>
          </a:stretch>
        </p:blipFill>
        <p:spPr>
          <a:xfrm>
            <a:off x="-123480" y="965200"/>
            <a:ext cx="9144000" cy="4911100"/>
          </a:xfrm>
          <a:prstGeom prst="rect">
            <a:avLst/>
          </a:prstGeom>
        </p:spPr>
      </p:pic>
      <p:sp>
        <p:nvSpPr>
          <p:cNvPr id="9" name="Left Brace 8"/>
          <p:cNvSpPr/>
          <p:nvPr/>
        </p:nvSpPr>
        <p:spPr>
          <a:xfrm flipH="1">
            <a:off x="9276536" y="1746475"/>
            <a:ext cx="447635" cy="4129825"/>
          </a:xfrm>
          <a:prstGeom prst="leftBrace">
            <a:avLst>
              <a:gd name="adj1" fmla="val 0"/>
              <a:gd name="adj2" fmla="val 50000"/>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Tree>
    <p:extLst>
      <p:ext uri="{BB962C8B-B14F-4D97-AF65-F5344CB8AC3E}">
        <p14:creationId xmlns:p14="http://schemas.microsoft.com/office/powerpoint/2010/main" val="2584261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40862E-7 -1.34166E-6 L -0.20274 -0.00532 " pathEditMode="relative" rAng="0" ptsTypes="AA">
                                      <p:cBhvr>
                                        <p:cTn id="6" dur="2000" fill="hold"/>
                                        <p:tgtEl>
                                          <p:spTgt spid="9"/>
                                        </p:tgtEl>
                                        <p:attrNameLst>
                                          <p:attrName>ppt_x</p:attrName>
                                          <p:attrName>ppt_y</p:attrName>
                                        </p:attrNameLst>
                                      </p:cBhvr>
                                      <p:rCtr x="-10146"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3">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34</a:t>
            </a:fld>
            <a:endParaRPr lang="en-US"/>
          </a:p>
        </p:txBody>
      </p:sp>
      <p:sp>
        <p:nvSpPr>
          <p:cNvPr id="2" name="TextBox 1"/>
          <p:cNvSpPr txBox="1"/>
          <p:nvPr/>
        </p:nvSpPr>
        <p:spPr>
          <a:xfrm>
            <a:off x="824267" y="3064955"/>
            <a:ext cx="7593483" cy="2308324"/>
          </a:xfrm>
          <a:prstGeom prst="rect">
            <a:avLst/>
          </a:prstGeom>
          <a:noFill/>
        </p:spPr>
        <p:txBody>
          <a:bodyPr wrap="square" rtlCol="0">
            <a:spAutoFit/>
          </a:bodyPr>
          <a:lstStyle/>
          <a:p>
            <a:pPr algn="ctr"/>
            <a:r>
              <a:rPr lang="en-US" sz="2400" dirty="0" smtClean="0">
                <a:latin typeface="Adobe Caslon Pro Bold"/>
                <a:cs typeface="Adobe Caslon Pro Bold"/>
              </a:rPr>
              <a:t>The </a:t>
            </a:r>
            <a:r>
              <a:rPr lang="en-US" sz="2400" dirty="0">
                <a:latin typeface="Adobe Caslon Pro Bold"/>
                <a:cs typeface="Adobe Caslon Pro Bold"/>
              </a:rPr>
              <a:t>School Experience Survey (SES</a:t>
            </a:r>
            <a:r>
              <a:rPr lang="en-US" sz="2400" dirty="0" smtClean="0">
                <a:latin typeface="Adobe Caslon Pro Bold"/>
                <a:cs typeface="Adobe Caslon Pro Bold"/>
              </a:rPr>
              <a:t>) results are reported on the School Report Card. </a:t>
            </a:r>
            <a:endParaRPr lang="en-US" sz="2400" dirty="0">
              <a:latin typeface="Adobe Caslon Pro Bold"/>
              <a:cs typeface="Adobe Caslon Pro Bold"/>
            </a:endParaRPr>
          </a:p>
          <a:p>
            <a:pPr algn="ctr"/>
            <a:endParaRPr lang="en-US" sz="2400" dirty="0" smtClean="0">
              <a:latin typeface="Adobe Caslon Pro Bold"/>
              <a:cs typeface="Adobe Caslon Pro Bold"/>
            </a:endParaRPr>
          </a:p>
          <a:p>
            <a:pPr algn="ctr"/>
            <a:r>
              <a:rPr lang="en-US" sz="2400" dirty="0" smtClean="0">
                <a:latin typeface="Adobe Caslon Pro Bold"/>
                <a:cs typeface="Adobe Caslon Pro Bold"/>
              </a:rPr>
              <a:t>The SES is </a:t>
            </a:r>
            <a:r>
              <a:rPr lang="en-US" sz="2400" dirty="0">
                <a:latin typeface="Adobe Caslon Pro Bold"/>
                <a:cs typeface="Adobe Caslon Pro Bold"/>
              </a:rPr>
              <a:t>conducted in </a:t>
            </a:r>
            <a:r>
              <a:rPr lang="en-US" sz="2400" dirty="0" smtClean="0">
                <a:latin typeface="Adobe Caslon Pro Bold"/>
                <a:cs typeface="Adobe Caslon Pro Bold"/>
              </a:rPr>
              <a:t>the Spring and are </a:t>
            </a:r>
          </a:p>
          <a:p>
            <a:pPr algn="ctr"/>
            <a:r>
              <a:rPr lang="en-US" sz="2400" dirty="0" smtClean="0">
                <a:latin typeface="Adobe Caslon Pro Bold"/>
                <a:cs typeface="Adobe Caslon Pro Bold"/>
              </a:rPr>
              <a:t>mailed directly to parents. </a:t>
            </a:r>
          </a:p>
          <a:p>
            <a:pPr algn="ctr"/>
            <a:endParaRPr lang="en-US" sz="2400" dirty="0">
              <a:latin typeface="Adobe Caslon Pro Bold"/>
              <a:cs typeface="Adobe Caslon Pro Bold"/>
            </a:endParaRPr>
          </a:p>
        </p:txBody>
      </p:sp>
      <p:pic>
        <p:nvPicPr>
          <p:cNvPr id="9" name="Picture 8"/>
          <p:cNvPicPr>
            <a:picLocks noChangeAspect="1"/>
          </p:cNvPicPr>
          <p:nvPr/>
        </p:nvPicPr>
        <p:blipFill>
          <a:blip r:embed="rId4"/>
          <a:stretch>
            <a:fillRect/>
          </a:stretch>
        </p:blipFill>
        <p:spPr>
          <a:xfrm>
            <a:off x="197789" y="661986"/>
            <a:ext cx="3744232" cy="1711935"/>
          </a:xfrm>
          <a:prstGeom prst="rect">
            <a:avLst/>
          </a:prstGeom>
        </p:spPr>
      </p:pic>
      <p:sp>
        <p:nvSpPr>
          <p:cNvPr id="10" name="TextBox 9"/>
          <p:cNvSpPr txBox="1"/>
          <p:nvPr/>
        </p:nvSpPr>
        <p:spPr>
          <a:xfrm>
            <a:off x="40534" y="5736944"/>
            <a:ext cx="8833232" cy="646331"/>
          </a:xfrm>
          <a:prstGeom prst="rect">
            <a:avLst/>
          </a:prstGeom>
          <a:noFill/>
        </p:spPr>
        <p:txBody>
          <a:bodyPr wrap="square" rtlCol="0">
            <a:spAutoFit/>
          </a:bodyPr>
          <a:lstStyle/>
          <a:p>
            <a:pPr algn="ctr"/>
            <a:r>
              <a:rPr lang="en-US" dirty="0" smtClean="0">
                <a:solidFill>
                  <a:srgbClr val="FF0000"/>
                </a:solidFill>
              </a:rPr>
              <a:t>School Experience Survey Link:   </a:t>
            </a:r>
          </a:p>
          <a:p>
            <a:pPr algn="ctr"/>
            <a:r>
              <a:rPr lang="en-US" dirty="0" smtClean="0">
                <a:hlinkClick r:id="rId5"/>
              </a:rPr>
              <a:t>http</a:t>
            </a:r>
            <a:r>
              <a:rPr lang="en-US" dirty="0">
                <a:hlinkClick r:id="rId5"/>
              </a:rPr>
              <a:t>://</a:t>
            </a:r>
            <a:r>
              <a:rPr lang="en-US" dirty="0" err="1">
                <a:hlinkClick r:id="rId5"/>
              </a:rPr>
              <a:t>notebook.lausd.net</a:t>
            </a:r>
            <a:r>
              <a:rPr lang="en-US" dirty="0">
                <a:hlinkClick r:id="rId5"/>
              </a:rPr>
              <a:t>/portal/</a:t>
            </a:r>
            <a:r>
              <a:rPr lang="en-US" dirty="0" err="1" smtClean="0">
                <a:hlinkClick r:id="rId5"/>
              </a:rPr>
              <a:t>page_pageid</a:t>
            </a:r>
            <a:r>
              <a:rPr lang="en-US" dirty="0">
                <a:hlinkClick r:id="rId5"/>
              </a:rPr>
              <a:t>=33,1052381&amp;_dad=</a:t>
            </a:r>
            <a:r>
              <a:rPr lang="en-US" dirty="0" err="1">
                <a:hlinkClick r:id="rId5"/>
              </a:rPr>
              <a:t>ptl</a:t>
            </a:r>
            <a:r>
              <a:rPr lang="en-US" dirty="0">
                <a:hlinkClick r:id="rId5"/>
              </a:rPr>
              <a:t>&amp;_schema=PTL_EP</a:t>
            </a:r>
            <a:endParaRPr lang="en-US" dirty="0"/>
          </a:p>
        </p:txBody>
      </p:sp>
      <p:pic>
        <p:nvPicPr>
          <p:cNvPr id="11" name="Picture 10"/>
          <p:cNvPicPr>
            <a:picLocks noChangeAspect="1"/>
          </p:cNvPicPr>
          <p:nvPr/>
        </p:nvPicPr>
        <p:blipFill>
          <a:blip r:embed="rId6"/>
          <a:stretch>
            <a:fillRect/>
          </a:stretch>
        </p:blipFill>
        <p:spPr>
          <a:xfrm>
            <a:off x="5276048" y="795332"/>
            <a:ext cx="3141702" cy="1578589"/>
          </a:xfrm>
          <a:prstGeom prst="rect">
            <a:avLst/>
          </a:prstGeom>
        </p:spPr>
      </p:pic>
      <p:sp>
        <p:nvSpPr>
          <p:cNvPr id="12" name="Equal 11"/>
          <p:cNvSpPr/>
          <p:nvPr/>
        </p:nvSpPr>
        <p:spPr>
          <a:xfrm>
            <a:off x="4188603" y="1445567"/>
            <a:ext cx="729628" cy="378279"/>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37068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swirls.jpg"/>
          <p:cNvPicPr>
            <a:picLocks noChangeAspect="1"/>
          </p:cNvPicPr>
          <p:nvPr/>
        </p:nvPicPr>
        <p:blipFill rotWithShape="1">
          <a:blip r:embed="rId3">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5" name="Picture 4" descr="Green swirls.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3" name="TextBox 2"/>
          <p:cNvSpPr txBox="1"/>
          <p:nvPr/>
        </p:nvSpPr>
        <p:spPr>
          <a:xfrm>
            <a:off x="561601" y="366749"/>
            <a:ext cx="8150026" cy="707886"/>
          </a:xfrm>
          <a:prstGeom prst="rect">
            <a:avLst/>
          </a:prstGeom>
          <a:noFill/>
        </p:spPr>
        <p:txBody>
          <a:bodyPr wrap="square" rtlCol="0">
            <a:spAutoFit/>
          </a:bodyPr>
          <a:lstStyle/>
          <a:p>
            <a:pPr algn="ctr"/>
            <a:r>
              <a:rPr lang="en-US" sz="4000" b="1" dirty="0" smtClean="0">
                <a:solidFill>
                  <a:srgbClr val="0000FF"/>
                </a:solidFill>
              </a:rPr>
              <a:t>School Experience Survey Action Plan</a:t>
            </a:r>
            <a:endParaRPr lang="en-US" sz="4000" b="1" dirty="0">
              <a:solidFill>
                <a:srgbClr val="0000FF"/>
              </a:solidFill>
            </a:endParaRPr>
          </a:p>
        </p:txBody>
      </p:sp>
      <p:pic>
        <p:nvPicPr>
          <p:cNvPr id="8" name="Picture 7" descr="Screen Shot 2015-01-15 at 3.55.49 PM.png"/>
          <p:cNvPicPr>
            <a:picLocks noChangeAspect="1"/>
          </p:cNvPicPr>
          <p:nvPr/>
        </p:nvPicPr>
        <p:blipFill rotWithShape="1">
          <a:blip r:embed="rId4">
            <a:extLst>
              <a:ext uri="{28A0092B-C50C-407E-A947-70E740481C1C}">
                <a14:useLocalDpi xmlns:a14="http://schemas.microsoft.com/office/drawing/2010/main" val="0"/>
              </a:ext>
            </a:extLst>
          </a:blip>
          <a:srcRect l="2778" r="1280"/>
          <a:stretch/>
        </p:blipFill>
        <p:spPr>
          <a:xfrm>
            <a:off x="162140" y="1162270"/>
            <a:ext cx="8863633" cy="55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876265" y="1393989"/>
            <a:ext cx="2149507" cy="369332"/>
          </a:xfrm>
          <a:prstGeom prst="rect">
            <a:avLst/>
          </a:prstGeom>
          <a:noFill/>
        </p:spPr>
        <p:txBody>
          <a:bodyPr wrap="square" rtlCol="0">
            <a:spAutoFit/>
          </a:bodyPr>
          <a:lstStyle/>
          <a:p>
            <a:r>
              <a:rPr lang="en-US" b="1" u="sng" dirty="0" smtClean="0">
                <a:solidFill>
                  <a:srgbClr val="FF0000"/>
                </a:solidFill>
              </a:rPr>
              <a:t>Optional Resource</a:t>
            </a:r>
            <a:endParaRPr lang="en-US" b="1" u="sng" dirty="0">
              <a:solidFill>
                <a:srgbClr val="FF0000"/>
              </a:solidFill>
            </a:endParaRPr>
          </a:p>
        </p:txBody>
      </p:sp>
    </p:spTree>
    <p:extLst>
      <p:ext uri="{BB962C8B-B14F-4D97-AF65-F5344CB8AC3E}">
        <p14:creationId xmlns:p14="http://schemas.microsoft.com/office/powerpoint/2010/main" val="20445027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Green swirls.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31" name="Picture 30" descr="Green swirls.jpg"/>
          <p:cNvPicPr>
            <a:picLocks noChangeAspect="1"/>
          </p:cNvPicPr>
          <p:nvPr/>
        </p:nvPicPr>
        <p:blipFill rotWithShape="1">
          <a:blip r:embed="rId3">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29" name="Slide Number Placeholder 3"/>
          <p:cNvSpPr>
            <a:spLocks noGrp="1"/>
          </p:cNvSpPr>
          <p:nvPr>
            <p:ph type="sldNum" sz="quarter" idx="12"/>
          </p:nvPr>
        </p:nvSpPr>
        <p:spPr/>
        <p:txBody>
          <a:bodyPr/>
          <a:lstStyle/>
          <a:p>
            <a:fld id="{1AF03603-0704-DA4E-9F9C-A927EFCD983F}" type="slidenum">
              <a:rPr lang="en-US"/>
              <a:pPr/>
              <a:t>36</a:t>
            </a:fld>
            <a:endParaRPr lang="en-US" dirty="0"/>
          </a:p>
        </p:txBody>
      </p:sp>
      <p:sp>
        <p:nvSpPr>
          <p:cNvPr id="194562" name="Text Box 1026"/>
          <p:cNvSpPr txBox="1">
            <a:spLocks noChangeArrowheads="1"/>
          </p:cNvSpPr>
          <p:nvPr/>
        </p:nvSpPr>
        <p:spPr bwMode="auto">
          <a:xfrm>
            <a:off x="798513" y="1500188"/>
            <a:ext cx="25400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493" tIns="43247" rIns="86493" bIns="43247">
            <a:spAutoFit/>
          </a:bodyPr>
          <a:lstStyle>
            <a:lvl1pPr algn="l" defTabSz="865188">
              <a:defRPr sz="2400">
                <a:solidFill>
                  <a:schemeClr val="tx1"/>
                </a:solidFill>
                <a:latin typeface="Times New Roman" charset="0"/>
                <a:ea typeface="ＭＳ Ｐゴシック" charset="0"/>
              </a:defRPr>
            </a:lvl1pPr>
            <a:lvl2pPr marL="431800" algn="l" defTabSz="865188">
              <a:defRPr sz="2400">
                <a:solidFill>
                  <a:schemeClr val="tx1"/>
                </a:solidFill>
                <a:latin typeface="Times New Roman" charset="0"/>
                <a:ea typeface="ＭＳ Ｐゴシック" charset="0"/>
              </a:defRPr>
            </a:lvl2pPr>
            <a:lvl3pPr marL="865188" algn="l" defTabSz="865188">
              <a:defRPr sz="2400">
                <a:solidFill>
                  <a:schemeClr val="tx1"/>
                </a:solidFill>
                <a:latin typeface="Times New Roman" charset="0"/>
                <a:ea typeface="ＭＳ Ｐゴシック" charset="0"/>
              </a:defRPr>
            </a:lvl3pPr>
            <a:lvl4pPr marL="1296988" algn="l" defTabSz="865188">
              <a:defRPr sz="2400">
                <a:solidFill>
                  <a:schemeClr val="tx1"/>
                </a:solidFill>
                <a:latin typeface="Times New Roman" charset="0"/>
                <a:ea typeface="ＭＳ Ｐゴシック" charset="0"/>
              </a:defRPr>
            </a:lvl4pPr>
            <a:lvl5pPr marL="1730375" algn="l" defTabSz="865188">
              <a:defRPr sz="2400">
                <a:solidFill>
                  <a:schemeClr val="tx1"/>
                </a:solidFill>
                <a:latin typeface="Times New Roman" charset="0"/>
                <a:ea typeface="ＭＳ Ｐゴシック" charset="0"/>
              </a:defRPr>
            </a:lvl5pPr>
            <a:lvl6pPr marL="2187575" defTabSz="865188" eaLnBrk="0" fontAlgn="base" hangingPunct="0">
              <a:spcBef>
                <a:spcPct val="0"/>
              </a:spcBef>
              <a:spcAft>
                <a:spcPct val="0"/>
              </a:spcAft>
              <a:defRPr sz="2400">
                <a:solidFill>
                  <a:schemeClr val="tx1"/>
                </a:solidFill>
                <a:latin typeface="Times New Roman" charset="0"/>
                <a:ea typeface="ＭＳ Ｐゴシック" charset="0"/>
              </a:defRPr>
            </a:lvl6pPr>
            <a:lvl7pPr marL="2644775" defTabSz="865188" eaLnBrk="0" fontAlgn="base" hangingPunct="0">
              <a:spcBef>
                <a:spcPct val="0"/>
              </a:spcBef>
              <a:spcAft>
                <a:spcPct val="0"/>
              </a:spcAft>
              <a:defRPr sz="2400">
                <a:solidFill>
                  <a:schemeClr val="tx1"/>
                </a:solidFill>
                <a:latin typeface="Times New Roman" charset="0"/>
                <a:ea typeface="ＭＳ Ｐゴシック" charset="0"/>
              </a:defRPr>
            </a:lvl7pPr>
            <a:lvl8pPr marL="3101975" defTabSz="865188" eaLnBrk="0" fontAlgn="base" hangingPunct="0">
              <a:spcBef>
                <a:spcPct val="0"/>
              </a:spcBef>
              <a:spcAft>
                <a:spcPct val="0"/>
              </a:spcAft>
              <a:defRPr sz="2400">
                <a:solidFill>
                  <a:schemeClr val="tx1"/>
                </a:solidFill>
                <a:latin typeface="Times New Roman" charset="0"/>
                <a:ea typeface="ＭＳ Ｐゴシック" charset="0"/>
              </a:defRPr>
            </a:lvl8pPr>
            <a:lvl9pPr marL="3559175" defTabSz="86518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sz="1500" b="0" i="0" dirty="0">
              <a:latin typeface="Arial" charset="0"/>
            </a:endParaRPr>
          </a:p>
        </p:txBody>
      </p:sp>
      <p:sp>
        <p:nvSpPr>
          <p:cNvPr id="194563" name="Text Box 1027"/>
          <p:cNvSpPr txBox="1">
            <a:spLocks noChangeArrowheads="1"/>
          </p:cNvSpPr>
          <p:nvPr/>
        </p:nvSpPr>
        <p:spPr bwMode="auto">
          <a:xfrm>
            <a:off x="363538" y="80963"/>
            <a:ext cx="8199437" cy="92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493" tIns="43247" rIns="86493" bIns="43247">
            <a:spAutoFit/>
          </a:bodyPr>
          <a:lstStyle>
            <a:lvl1pPr algn="l" defTabSz="865188">
              <a:defRPr sz="2400">
                <a:solidFill>
                  <a:schemeClr val="tx1"/>
                </a:solidFill>
                <a:latin typeface="Times New Roman" charset="0"/>
                <a:ea typeface="ＭＳ Ｐゴシック" charset="0"/>
              </a:defRPr>
            </a:lvl1pPr>
            <a:lvl2pPr marL="431800" algn="l" defTabSz="865188">
              <a:defRPr sz="2400">
                <a:solidFill>
                  <a:schemeClr val="tx1"/>
                </a:solidFill>
                <a:latin typeface="Times New Roman" charset="0"/>
                <a:ea typeface="ＭＳ Ｐゴシック" charset="0"/>
              </a:defRPr>
            </a:lvl2pPr>
            <a:lvl3pPr marL="865188" algn="l" defTabSz="865188">
              <a:defRPr sz="2400">
                <a:solidFill>
                  <a:schemeClr val="tx1"/>
                </a:solidFill>
                <a:latin typeface="Times New Roman" charset="0"/>
                <a:ea typeface="ＭＳ Ｐゴシック" charset="0"/>
              </a:defRPr>
            </a:lvl3pPr>
            <a:lvl4pPr marL="1296988" algn="l" defTabSz="865188">
              <a:defRPr sz="2400">
                <a:solidFill>
                  <a:schemeClr val="tx1"/>
                </a:solidFill>
                <a:latin typeface="Times New Roman" charset="0"/>
                <a:ea typeface="ＭＳ Ｐゴシック" charset="0"/>
              </a:defRPr>
            </a:lvl4pPr>
            <a:lvl5pPr marL="1730375" algn="l" defTabSz="865188">
              <a:defRPr sz="2400">
                <a:solidFill>
                  <a:schemeClr val="tx1"/>
                </a:solidFill>
                <a:latin typeface="Times New Roman" charset="0"/>
                <a:ea typeface="ＭＳ Ｐゴシック" charset="0"/>
              </a:defRPr>
            </a:lvl5pPr>
            <a:lvl6pPr marL="2187575" defTabSz="865188" eaLnBrk="0" fontAlgn="base" hangingPunct="0">
              <a:spcBef>
                <a:spcPct val="0"/>
              </a:spcBef>
              <a:spcAft>
                <a:spcPct val="0"/>
              </a:spcAft>
              <a:defRPr sz="2400">
                <a:solidFill>
                  <a:schemeClr val="tx1"/>
                </a:solidFill>
                <a:latin typeface="Times New Roman" charset="0"/>
                <a:ea typeface="ＭＳ Ｐゴシック" charset="0"/>
              </a:defRPr>
            </a:lvl6pPr>
            <a:lvl7pPr marL="2644775" defTabSz="865188" eaLnBrk="0" fontAlgn="base" hangingPunct="0">
              <a:spcBef>
                <a:spcPct val="0"/>
              </a:spcBef>
              <a:spcAft>
                <a:spcPct val="0"/>
              </a:spcAft>
              <a:defRPr sz="2400">
                <a:solidFill>
                  <a:schemeClr val="tx1"/>
                </a:solidFill>
                <a:latin typeface="Times New Roman" charset="0"/>
                <a:ea typeface="ＭＳ Ｐゴシック" charset="0"/>
              </a:defRPr>
            </a:lvl7pPr>
            <a:lvl8pPr marL="3101975" defTabSz="865188" eaLnBrk="0" fontAlgn="base" hangingPunct="0">
              <a:spcBef>
                <a:spcPct val="0"/>
              </a:spcBef>
              <a:spcAft>
                <a:spcPct val="0"/>
              </a:spcAft>
              <a:defRPr sz="2400">
                <a:solidFill>
                  <a:schemeClr val="tx1"/>
                </a:solidFill>
                <a:latin typeface="Times New Roman" charset="0"/>
                <a:ea typeface="ＭＳ Ｐゴシック" charset="0"/>
              </a:defRPr>
            </a:lvl8pPr>
            <a:lvl9pPr marL="3559175" defTabSz="865188"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50000"/>
              </a:lnSpc>
              <a:spcBef>
                <a:spcPct val="50000"/>
              </a:spcBef>
            </a:pPr>
            <a:r>
              <a:rPr lang="en-US" sz="2100" b="0" i="0" dirty="0">
                <a:solidFill>
                  <a:srgbClr val="0000FF"/>
                </a:solidFill>
                <a:latin typeface="Calibri"/>
                <a:cs typeface="Calibri"/>
              </a:rPr>
              <a:t>THE KEYS TO SUCCESSFUL</a:t>
            </a:r>
          </a:p>
          <a:p>
            <a:pPr algn="ctr">
              <a:lnSpc>
                <a:spcPct val="50000"/>
              </a:lnSpc>
              <a:spcBef>
                <a:spcPct val="50000"/>
              </a:spcBef>
            </a:pPr>
            <a:r>
              <a:rPr lang="en-US" sz="2100" b="0" i="0" dirty="0">
                <a:solidFill>
                  <a:srgbClr val="0000FF"/>
                </a:solidFill>
                <a:latin typeface="Calibri"/>
                <a:cs typeface="Calibri"/>
              </a:rPr>
              <a:t>SCHOOL-FAMILY-COMMUNITY PARTNERSHIPS</a:t>
            </a:r>
          </a:p>
          <a:p>
            <a:pPr algn="ctr">
              <a:lnSpc>
                <a:spcPct val="50000"/>
              </a:lnSpc>
              <a:spcBef>
                <a:spcPct val="50000"/>
              </a:spcBef>
            </a:pPr>
            <a:r>
              <a:rPr lang="en-US" sz="2100" b="0" i="0" dirty="0">
                <a:solidFill>
                  <a:schemeClr val="hlink"/>
                </a:solidFill>
                <a:latin typeface="Calibri"/>
                <a:cs typeface="Calibri"/>
              </a:rPr>
              <a:t>EPSTEIN</a:t>
            </a:r>
            <a:r>
              <a:rPr lang="ja-JP" altLang="en-US" sz="2100" b="0" i="0" dirty="0">
                <a:solidFill>
                  <a:schemeClr val="hlink"/>
                </a:solidFill>
                <a:latin typeface="Calibri"/>
                <a:cs typeface="Calibri"/>
              </a:rPr>
              <a:t>’</a:t>
            </a:r>
            <a:r>
              <a:rPr lang="en-US" sz="2100" b="0" i="0" dirty="0">
                <a:solidFill>
                  <a:schemeClr val="hlink"/>
                </a:solidFill>
                <a:latin typeface="Calibri"/>
                <a:cs typeface="Calibri"/>
              </a:rPr>
              <a:t>S SIX TYPES OF INVOLVEMENT</a:t>
            </a:r>
          </a:p>
        </p:txBody>
      </p:sp>
      <p:sp>
        <p:nvSpPr>
          <p:cNvPr id="194564" name="Rectangle 1028"/>
          <p:cNvSpPr>
            <a:spLocks noChangeArrowheads="1"/>
          </p:cNvSpPr>
          <p:nvPr/>
        </p:nvSpPr>
        <p:spPr bwMode="auto">
          <a:xfrm>
            <a:off x="1752600" y="965200"/>
            <a:ext cx="7010400" cy="928688"/>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PARENTING:</a:t>
            </a:r>
            <a:r>
              <a:rPr lang="en-US" sz="1800" i="0" dirty="0">
                <a:latin typeface="Calibri" panose="020F0502020204030204" pitchFamily="34" charset="0"/>
                <a:cs typeface="Calibri" panose="020F0502020204030204" pitchFamily="34" charset="0"/>
              </a:rPr>
              <a:t>  Assist families in understanding child and adolescent</a:t>
            </a:r>
          </a:p>
          <a:p>
            <a:pPr algn="l" defTabSz="865188">
              <a:lnSpc>
                <a:spcPct val="80000"/>
              </a:lnSpc>
            </a:pPr>
            <a:r>
              <a:rPr lang="en-US" sz="1800" i="0" dirty="0">
                <a:latin typeface="Calibri" panose="020F0502020204030204" pitchFamily="34" charset="0"/>
                <a:cs typeface="Calibri" panose="020F0502020204030204" pitchFamily="34" charset="0"/>
              </a:rPr>
              <a:t>development, and in setting home conditions that support children</a:t>
            </a:r>
          </a:p>
          <a:p>
            <a:pPr algn="l" defTabSz="865188">
              <a:lnSpc>
                <a:spcPct val="80000"/>
              </a:lnSpc>
            </a:pPr>
            <a:r>
              <a:rPr lang="en-US" sz="1800" i="0" dirty="0">
                <a:latin typeface="Calibri" panose="020F0502020204030204" pitchFamily="34" charset="0"/>
                <a:cs typeface="Calibri" panose="020F0502020204030204" pitchFamily="34" charset="0"/>
              </a:rPr>
              <a:t>as students at each age and grade level.  Assist schools in </a:t>
            </a:r>
          </a:p>
          <a:p>
            <a:pPr algn="l" defTabSz="865188">
              <a:lnSpc>
                <a:spcPct val="80000"/>
              </a:lnSpc>
            </a:pPr>
            <a:r>
              <a:rPr lang="en-US" sz="1800" i="0" dirty="0">
                <a:latin typeface="Calibri" panose="020F0502020204030204" pitchFamily="34" charset="0"/>
                <a:cs typeface="Calibri" panose="020F0502020204030204" pitchFamily="34" charset="0"/>
              </a:rPr>
              <a:t>understanding families.</a:t>
            </a:r>
          </a:p>
        </p:txBody>
      </p:sp>
      <p:sp>
        <p:nvSpPr>
          <p:cNvPr id="194565" name="Rectangle 1029"/>
          <p:cNvSpPr>
            <a:spLocks noChangeArrowheads="1"/>
          </p:cNvSpPr>
          <p:nvPr/>
        </p:nvSpPr>
        <p:spPr bwMode="auto">
          <a:xfrm>
            <a:off x="1752600" y="2000250"/>
            <a:ext cx="7010400" cy="785813"/>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COMMUNICATING:</a:t>
            </a:r>
            <a:r>
              <a:rPr lang="en-US" sz="1800" i="0" dirty="0">
                <a:latin typeface="Calibri" panose="020F0502020204030204" pitchFamily="34" charset="0"/>
                <a:cs typeface="Calibri" panose="020F0502020204030204" pitchFamily="34" charset="0"/>
              </a:rPr>
              <a:t>  Communicate with families about school </a:t>
            </a:r>
          </a:p>
          <a:p>
            <a:pPr algn="l" defTabSz="865188">
              <a:lnSpc>
                <a:spcPct val="80000"/>
              </a:lnSpc>
            </a:pPr>
            <a:r>
              <a:rPr lang="en-US" sz="1800" i="0" dirty="0">
                <a:latin typeface="Calibri" panose="020F0502020204030204" pitchFamily="34" charset="0"/>
                <a:cs typeface="Calibri" panose="020F0502020204030204" pitchFamily="34" charset="0"/>
              </a:rPr>
              <a:t>programs  and student progress through effective school-to-home </a:t>
            </a:r>
          </a:p>
          <a:p>
            <a:pPr algn="l" defTabSz="865188">
              <a:lnSpc>
                <a:spcPct val="80000"/>
              </a:lnSpc>
            </a:pPr>
            <a:r>
              <a:rPr lang="en-US" sz="1800" i="0" dirty="0">
                <a:latin typeface="Calibri" panose="020F0502020204030204" pitchFamily="34" charset="0"/>
                <a:cs typeface="Calibri" panose="020F0502020204030204" pitchFamily="34" charset="0"/>
              </a:rPr>
              <a:t>and home-to-school  communications.</a:t>
            </a:r>
          </a:p>
        </p:txBody>
      </p:sp>
      <p:sp>
        <p:nvSpPr>
          <p:cNvPr id="194566" name="Rectangle 1030"/>
          <p:cNvSpPr>
            <a:spLocks noChangeArrowheads="1"/>
          </p:cNvSpPr>
          <p:nvPr/>
        </p:nvSpPr>
        <p:spPr bwMode="auto">
          <a:xfrm>
            <a:off x="1752600" y="2919413"/>
            <a:ext cx="7010400" cy="795337"/>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VOLUNTEERING:</a:t>
            </a:r>
            <a:r>
              <a:rPr lang="en-US" sz="1800" i="0" dirty="0">
                <a:latin typeface="Calibri" panose="020F0502020204030204" pitchFamily="34" charset="0"/>
                <a:cs typeface="Calibri" panose="020F0502020204030204" pitchFamily="34" charset="0"/>
              </a:rPr>
              <a:t>  Improve recruitment, training, work, and </a:t>
            </a:r>
          </a:p>
          <a:p>
            <a:pPr algn="l" defTabSz="865188">
              <a:lnSpc>
                <a:spcPct val="80000"/>
              </a:lnSpc>
            </a:pPr>
            <a:r>
              <a:rPr lang="en-US" sz="1800" i="0" dirty="0">
                <a:latin typeface="Calibri" panose="020F0502020204030204" pitchFamily="34" charset="0"/>
                <a:cs typeface="Calibri" panose="020F0502020204030204" pitchFamily="34" charset="0"/>
              </a:rPr>
              <a:t>schedules to involve families as volunteers and audiences at school </a:t>
            </a:r>
          </a:p>
          <a:p>
            <a:pPr algn="l" defTabSz="865188">
              <a:lnSpc>
                <a:spcPct val="80000"/>
              </a:lnSpc>
            </a:pPr>
            <a:r>
              <a:rPr lang="en-US" sz="1800" i="0" dirty="0">
                <a:latin typeface="Calibri" panose="020F0502020204030204" pitchFamily="34" charset="0"/>
                <a:cs typeface="Calibri" panose="020F0502020204030204" pitchFamily="34" charset="0"/>
              </a:rPr>
              <a:t>or in other locations to support students and school programs</a:t>
            </a:r>
            <a:r>
              <a:rPr lang="en-US" sz="1800" b="0" i="0" dirty="0">
                <a:latin typeface="Arial" charset="0"/>
              </a:rPr>
              <a:t>.</a:t>
            </a:r>
            <a:endParaRPr lang="en-US" sz="1800" i="0" dirty="0">
              <a:latin typeface="Arial" charset="0"/>
            </a:endParaRPr>
          </a:p>
        </p:txBody>
      </p:sp>
      <p:sp>
        <p:nvSpPr>
          <p:cNvPr id="194567" name="Rectangle 1031"/>
          <p:cNvSpPr>
            <a:spLocks noChangeArrowheads="1"/>
          </p:cNvSpPr>
          <p:nvPr/>
        </p:nvSpPr>
        <p:spPr bwMode="auto">
          <a:xfrm>
            <a:off x="1752600" y="3857625"/>
            <a:ext cx="7010400" cy="76835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LEARNING AT HOME:</a:t>
            </a:r>
            <a:r>
              <a:rPr lang="en-US" sz="1800" i="0" dirty="0">
                <a:latin typeface="Calibri" panose="020F0502020204030204" pitchFamily="34" charset="0"/>
                <a:cs typeface="Calibri" panose="020F0502020204030204" pitchFamily="34" charset="0"/>
              </a:rPr>
              <a:t>  Involve families with their children in </a:t>
            </a:r>
          </a:p>
          <a:p>
            <a:pPr algn="l" defTabSz="865188">
              <a:lnSpc>
                <a:spcPct val="80000"/>
              </a:lnSpc>
            </a:pPr>
            <a:r>
              <a:rPr lang="en-US" sz="1800" i="0" dirty="0">
                <a:latin typeface="Calibri" panose="020F0502020204030204" pitchFamily="34" charset="0"/>
                <a:cs typeface="Calibri" panose="020F0502020204030204" pitchFamily="34" charset="0"/>
              </a:rPr>
              <a:t>learning activities at home, including homework, other curriculum-</a:t>
            </a:r>
          </a:p>
          <a:p>
            <a:pPr algn="l" defTabSz="865188">
              <a:lnSpc>
                <a:spcPct val="80000"/>
              </a:lnSpc>
            </a:pPr>
            <a:r>
              <a:rPr lang="en-US" sz="1800" i="0" dirty="0">
                <a:latin typeface="Calibri" panose="020F0502020204030204" pitchFamily="34" charset="0"/>
                <a:cs typeface="Calibri" panose="020F0502020204030204" pitchFamily="34" charset="0"/>
              </a:rPr>
              <a:t>related activities, and individual course and program decisions.</a:t>
            </a:r>
          </a:p>
        </p:txBody>
      </p:sp>
      <p:sp>
        <p:nvSpPr>
          <p:cNvPr id="194568" name="Rectangle 1032"/>
          <p:cNvSpPr>
            <a:spLocks noChangeArrowheads="1"/>
          </p:cNvSpPr>
          <p:nvPr/>
        </p:nvSpPr>
        <p:spPr bwMode="auto">
          <a:xfrm>
            <a:off x="1752600" y="4705350"/>
            <a:ext cx="7010400" cy="85725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DECISION MAKING:</a:t>
            </a:r>
            <a:r>
              <a:rPr lang="en-US" sz="1800" i="0" dirty="0">
                <a:latin typeface="Calibri" panose="020F0502020204030204" pitchFamily="34" charset="0"/>
                <a:cs typeface="Calibri" panose="020F0502020204030204" pitchFamily="34" charset="0"/>
              </a:rPr>
              <a:t>  Include families as participants in school </a:t>
            </a:r>
          </a:p>
          <a:p>
            <a:pPr algn="l" defTabSz="865188">
              <a:lnSpc>
                <a:spcPct val="80000"/>
              </a:lnSpc>
            </a:pPr>
            <a:r>
              <a:rPr lang="en-US" sz="1800" i="0" dirty="0">
                <a:latin typeface="Calibri" panose="020F0502020204030204" pitchFamily="34" charset="0"/>
                <a:cs typeface="Calibri" panose="020F0502020204030204" pitchFamily="34" charset="0"/>
              </a:rPr>
              <a:t>decisions, governance, and advocacy through PTA/PTO, school </a:t>
            </a:r>
          </a:p>
          <a:p>
            <a:pPr algn="l" defTabSz="865188">
              <a:lnSpc>
                <a:spcPct val="80000"/>
              </a:lnSpc>
            </a:pPr>
            <a:r>
              <a:rPr lang="en-US" sz="1800" i="0" dirty="0">
                <a:latin typeface="Calibri" panose="020F0502020204030204" pitchFamily="34" charset="0"/>
                <a:cs typeface="Calibri" panose="020F0502020204030204" pitchFamily="34" charset="0"/>
              </a:rPr>
              <a:t>councils, committees, action teams, and other parent organizations.</a:t>
            </a:r>
          </a:p>
        </p:txBody>
      </p:sp>
      <p:sp>
        <p:nvSpPr>
          <p:cNvPr id="194569" name="Rectangle 1033"/>
          <p:cNvSpPr>
            <a:spLocks noChangeArrowheads="1"/>
          </p:cNvSpPr>
          <p:nvPr/>
        </p:nvSpPr>
        <p:spPr bwMode="auto">
          <a:xfrm>
            <a:off x="1751013" y="5648324"/>
            <a:ext cx="7010400" cy="981075"/>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1800" i="0" dirty="0">
                <a:solidFill>
                  <a:srgbClr val="0000FF"/>
                </a:solidFill>
                <a:latin typeface="Calibri" panose="020F0502020204030204" pitchFamily="34" charset="0"/>
                <a:cs typeface="Calibri" panose="020F0502020204030204" pitchFamily="34" charset="0"/>
              </a:rPr>
              <a:t>COLLABORATING WITH COMMUNITY:</a:t>
            </a:r>
            <a:r>
              <a:rPr lang="en-US" sz="1800" i="0" dirty="0">
                <a:latin typeface="Calibri" panose="020F0502020204030204" pitchFamily="34" charset="0"/>
                <a:cs typeface="Calibri" panose="020F0502020204030204" pitchFamily="34" charset="0"/>
              </a:rPr>
              <a:t> Coordinate resources</a:t>
            </a:r>
          </a:p>
          <a:p>
            <a:pPr algn="l" defTabSz="865188">
              <a:lnSpc>
                <a:spcPct val="80000"/>
              </a:lnSpc>
            </a:pPr>
            <a:r>
              <a:rPr lang="en-US" sz="1800" i="0" dirty="0">
                <a:latin typeface="Calibri" panose="020F0502020204030204" pitchFamily="34" charset="0"/>
                <a:cs typeface="Calibri" panose="020F0502020204030204" pitchFamily="34" charset="0"/>
              </a:rPr>
              <a:t>and services for students, families, and the school with </a:t>
            </a:r>
            <a:r>
              <a:rPr lang="en-US" sz="1800" i="0" dirty="0" smtClean="0">
                <a:latin typeface="Calibri" panose="020F0502020204030204" pitchFamily="34" charset="0"/>
                <a:cs typeface="Calibri" panose="020F0502020204030204" pitchFamily="34" charset="0"/>
              </a:rPr>
              <a:t>businesses</a:t>
            </a:r>
            <a:r>
              <a:rPr lang="en-US" sz="1800" i="0" dirty="0">
                <a:latin typeface="Calibri" panose="020F0502020204030204" pitchFamily="34" charset="0"/>
                <a:cs typeface="Calibri" panose="020F0502020204030204" pitchFamily="34" charset="0"/>
              </a:rPr>
              <a:t>, </a:t>
            </a:r>
          </a:p>
          <a:p>
            <a:pPr algn="l" defTabSz="865188">
              <a:lnSpc>
                <a:spcPct val="80000"/>
              </a:lnSpc>
            </a:pPr>
            <a:r>
              <a:rPr lang="en-US" sz="1800" i="0" dirty="0">
                <a:latin typeface="Calibri" panose="020F0502020204030204" pitchFamily="34" charset="0"/>
                <a:cs typeface="Calibri" panose="020F0502020204030204" pitchFamily="34" charset="0"/>
              </a:rPr>
              <a:t>agencies, and other groups, and provide services to the community.</a:t>
            </a:r>
          </a:p>
        </p:txBody>
      </p:sp>
      <p:sp>
        <p:nvSpPr>
          <p:cNvPr id="194571" name="Rectangle 1035"/>
          <p:cNvSpPr>
            <a:spLocks noChangeArrowheads="1"/>
          </p:cNvSpPr>
          <p:nvPr/>
        </p:nvSpPr>
        <p:spPr bwMode="auto">
          <a:xfrm>
            <a:off x="373380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dirty="0"/>
          </a:p>
        </p:txBody>
      </p:sp>
      <p:grpSp>
        <p:nvGrpSpPr>
          <p:cNvPr id="194609" name="Group 1073"/>
          <p:cNvGrpSpPr>
            <a:grpSpLocks/>
          </p:cNvGrpSpPr>
          <p:nvPr/>
        </p:nvGrpSpPr>
        <p:grpSpPr bwMode="auto">
          <a:xfrm>
            <a:off x="152400" y="1066800"/>
            <a:ext cx="1600200" cy="615950"/>
            <a:chOff x="72" y="624"/>
            <a:chExt cx="1008" cy="388"/>
          </a:xfrm>
        </p:grpSpPr>
        <p:pic>
          <p:nvPicPr>
            <p:cNvPr id="194591" name="Picture 1055"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624"/>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598" name="Text Box 1062"/>
            <p:cNvSpPr txBox="1">
              <a:spLocks noChangeArrowheads="1"/>
            </p:cNvSpPr>
            <p:nvPr/>
          </p:nvSpPr>
          <p:spPr bwMode="auto">
            <a:xfrm>
              <a:off x="489" y="690"/>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1</a:t>
              </a:r>
            </a:p>
          </p:txBody>
        </p:sp>
      </p:grpSp>
      <p:grpSp>
        <p:nvGrpSpPr>
          <p:cNvPr id="194608" name="Group 1072"/>
          <p:cNvGrpSpPr>
            <a:grpSpLocks/>
          </p:cNvGrpSpPr>
          <p:nvPr/>
        </p:nvGrpSpPr>
        <p:grpSpPr bwMode="auto">
          <a:xfrm>
            <a:off x="138113" y="2071688"/>
            <a:ext cx="1614487" cy="615950"/>
            <a:chOff x="87" y="1305"/>
            <a:chExt cx="1017" cy="388"/>
          </a:xfrm>
        </p:grpSpPr>
        <p:pic>
          <p:nvPicPr>
            <p:cNvPr id="194592" name="Picture 1056"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 y="1305"/>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599" name="Text Box 1063"/>
            <p:cNvSpPr txBox="1">
              <a:spLocks noChangeArrowheads="1"/>
            </p:cNvSpPr>
            <p:nvPr/>
          </p:nvSpPr>
          <p:spPr bwMode="auto">
            <a:xfrm>
              <a:off x="528" y="1392"/>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2</a:t>
              </a:r>
            </a:p>
          </p:txBody>
        </p:sp>
      </p:grpSp>
      <p:grpSp>
        <p:nvGrpSpPr>
          <p:cNvPr id="194604" name="Group 1068"/>
          <p:cNvGrpSpPr>
            <a:grpSpLocks/>
          </p:cNvGrpSpPr>
          <p:nvPr/>
        </p:nvGrpSpPr>
        <p:grpSpPr bwMode="auto">
          <a:xfrm>
            <a:off x="109538" y="5791200"/>
            <a:ext cx="1604962" cy="615950"/>
            <a:chOff x="69" y="3648"/>
            <a:chExt cx="1011" cy="388"/>
          </a:xfrm>
        </p:grpSpPr>
        <p:pic>
          <p:nvPicPr>
            <p:cNvPr id="194596" name="Picture 1060"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 y="3648"/>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600" name="Text Box 1064"/>
            <p:cNvSpPr txBox="1">
              <a:spLocks noChangeArrowheads="1"/>
            </p:cNvSpPr>
            <p:nvPr/>
          </p:nvSpPr>
          <p:spPr bwMode="auto">
            <a:xfrm>
              <a:off x="504" y="3726"/>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6</a:t>
              </a:r>
            </a:p>
          </p:txBody>
        </p:sp>
      </p:grpSp>
      <p:grpSp>
        <p:nvGrpSpPr>
          <p:cNvPr id="194605" name="Group 1069"/>
          <p:cNvGrpSpPr>
            <a:grpSpLocks/>
          </p:cNvGrpSpPr>
          <p:nvPr/>
        </p:nvGrpSpPr>
        <p:grpSpPr bwMode="auto">
          <a:xfrm>
            <a:off x="142875" y="4876800"/>
            <a:ext cx="1600200" cy="615950"/>
            <a:chOff x="90" y="3072"/>
            <a:chExt cx="1008" cy="388"/>
          </a:xfrm>
        </p:grpSpPr>
        <p:pic>
          <p:nvPicPr>
            <p:cNvPr id="194594" name="Picture 1058"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 y="3072"/>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601" name="Text Box 1065"/>
            <p:cNvSpPr txBox="1">
              <a:spLocks noChangeArrowheads="1"/>
            </p:cNvSpPr>
            <p:nvPr/>
          </p:nvSpPr>
          <p:spPr bwMode="auto">
            <a:xfrm>
              <a:off x="507" y="3141"/>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5</a:t>
              </a:r>
            </a:p>
          </p:txBody>
        </p:sp>
      </p:grpSp>
      <p:grpSp>
        <p:nvGrpSpPr>
          <p:cNvPr id="194606" name="Group 1070"/>
          <p:cNvGrpSpPr>
            <a:grpSpLocks/>
          </p:cNvGrpSpPr>
          <p:nvPr/>
        </p:nvGrpSpPr>
        <p:grpSpPr bwMode="auto">
          <a:xfrm>
            <a:off x="128588" y="3886200"/>
            <a:ext cx="1600200" cy="615950"/>
            <a:chOff x="81" y="2448"/>
            <a:chExt cx="1008" cy="388"/>
          </a:xfrm>
        </p:grpSpPr>
        <p:pic>
          <p:nvPicPr>
            <p:cNvPr id="194595" name="Picture 1059"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 y="2448"/>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602" name="Text Box 1066"/>
            <p:cNvSpPr txBox="1">
              <a:spLocks noChangeArrowheads="1"/>
            </p:cNvSpPr>
            <p:nvPr/>
          </p:nvSpPr>
          <p:spPr bwMode="auto">
            <a:xfrm>
              <a:off x="504" y="2526"/>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4</a:t>
              </a:r>
            </a:p>
          </p:txBody>
        </p:sp>
      </p:grpSp>
      <p:grpSp>
        <p:nvGrpSpPr>
          <p:cNvPr id="194607" name="Group 1071"/>
          <p:cNvGrpSpPr>
            <a:grpSpLocks/>
          </p:cNvGrpSpPr>
          <p:nvPr/>
        </p:nvGrpSpPr>
        <p:grpSpPr bwMode="auto">
          <a:xfrm>
            <a:off x="128588" y="2971800"/>
            <a:ext cx="1628775" cy="615950"/>
            <a:chOff x="81" y="1872"/>
            <a:chExt cx="1026" cy="388"/>
          </a:xfrm>
        </p:grpSpPr>
        <p:pic>
          <p:nvPicPr>
            <p:cNvPr id="194593" name="Picture 1057"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 y="1872"/>
              <a:ext cx="1008" cy="388"/>
            </a:xfrm>
            <a:prstGeom prst="rect">
              <a:avLst/>
            </a:prstGeom>
            <a:noFill/>
            <a:extLst>
              <a:ext uri="{909E8E84-426E-40dd-AFC4-6F175D3DCCD1}">
                <a14:hiddenFill xmlns:a14="http://schemas.microsoft.com/office/drawing/2010/main">
                  <a:solidFill>
                    <a:srgbClr val="FFFFFF"/>
                  </a:solidFill>
                </a14:hiddenFill>
              </a:ext>
            </a:extLst>
          </p:spPr>
        </p:pic>
        <p:sp>
          <p:nvSpPr>
            <p:cNvPr id="194603" name="Text Box 1067"/>
            <p:cNvSpPr txBox="1">
              <a:spLocks noChangeArrowheads="1"/>
            </p:cNvSpPr>
            <p:nvPr/>
          </p:nvSpPr>
          <p:spPr bwMode="auto">
            <a:xfrm>
              <a:off x="531" y="1959"/>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0" dirty="0">
                  <a:solidFill>
                    <a:schemeClr val="hlink"/>
                  </a:solidFill>
                  <a:latin typeface="Arial" charset="0"/>
                </a:rPr>
                <a:t>Type 3</a:t>
              </a:r>
            </a:p>
          </p:txBody>
        </p:sp>
      </p:grpSp>
    </p:spTree>
    <p:extLst>
      <p:ext uri="{BB962C8B-B14F-4D97-AF65-F5344CB8AC3E}">
        <p14:creationId xmlns:p14="http://schemas.microsoft.com/office/powerpoint/2010/main" val="169665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autoUpdateAnimBg="0"/>
      <p:bldP spid="194565" grpId="0" animBg="1" autoUpdateAnimBg="0"/>
      <p:bldP spid="194566" grpId="0" animBg="1" autoUpdateAnimBg="0"/>
      <p:bldP spid="194567" grpId="0" animBg="1" autoUpdateAnimBg="0"/>
      <p:bldP spid="194568" grpId="0" animBg="1" autoUpdateAnimBg="0"/>
      <p:bldP spid="19456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een swirls.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7" name="Picture 6" descr="Green swirls.jpg"/>
          <p:cNvPicPr>
            <a:picLocks noChangeAspect="1"/>
          </p:cNvPicPr>
          <p:nvPr/>
        </p:nvPicPr>
        <p:blipFill rotWithShape="1">
          <a:blip r:embed="rId3">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2" name="Slide Number Placeholder 1"/>
          <p:cNvSpPr>
            <a:spLocks noGrp="1"/>
          </p:cNvSpPr>
          <p:nvPr>
            <p:ph type="sldNum" sz="quarter" idx="12"/>
          </p:nvPr>
        </p:nvSpPr>
        <p:spPr/>
        <p:txBody>
          <a:bodyPr/>
          <a:lstStyle/>
          <a:p>
            <a:fld id="{A9C48DAC-9DB5-C940-BF0B-C595952369D7}" type="slidenum">
              <a:rPr lang="en-US" smtClean="0"/>
              <a:pPr/>
              <a:t>37</a:t>
            </a:fld>
            <a:endParaRPr lang="en-US" dirty="0"/>
          </a:p>
        </p:txBody>
      </p:sp>
      <p:pic>
        <p:nvPicPr>
          <p:cNvPr id="6" name="Picture 1055" desc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63173"/>
            <a:ext cx="3962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8"/>
          <p:cNvSpPr>
            <a:spLocks noChangeArrowheads="1"/>
          </p:cNvSpPr>
          <p:nvPr/>
        </p:nvSpPr>
        <p:spPr bwMode="auto">
          <a:xfrm>
            <a:off x="762000" y="3466563"/>
            <a:ext cx="7620000" cy="2590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493" tIns="43247" rIns="86493" bIns="43247" anchor="ctr"/>
          <a:lstStyle/>
          <a:p>
            <a:pPr algn="l" defTabSz="865188">
              <a:lnSpc>
                <a:spcPct val="80000"/>
              </a:lnSpc>
            </a:pPr>
            <a:r>
              <a:rPr lang="en-US" sz="2400" i="0" dirty="0" smtClean="0">
                <a:solidFill>
                  <a:srgbClr val="0000FF"/>
                </a:solidFill>
                <a:latin typeface="Calibri" panose="020F0502020204030204" pitchFamily="34" charset="0"/>
                <a:cs typeface="Calibri" panose="020F0502020204030204" pitchFamily="34" charset="0"/>
              </a:rPr>
              <a:t>RELATIONSHIP BUILDING:</a:t>
            </a:r>
            <a:r>
              <a:rPr lang="en-US" sz="2400" i="0" dirty="0" smtClean="0">
                <a:latin typeface="Calibri" panose="020F0502020204030204" pitchFamily="34" charset="0"/>
                <a:cs typeface="Calibri" panose="020F0502020204030204" pitchFamily="34" charset="0"/>
              </a:rPr>
              <a:t>  </a:t>
            </a:r>
          </a:p>
          <a:p>
            <a:pPr algn="l" defTabSz="865188">
              <a:lnSpc>
                <a:spcPct val="80000"/>
              </a:lnSpc>
            </a:pPr>
            <a:r>
              <a:rPr lang="en-US" sz="2400" i="0" dirty="0" smtClean="0">
                <a:latin typeface="Calibri" panose="020F0502020204030204" pitchFamily="34" charset="0"/>
                <a:cs typeface="Calibri" panose="020F0502020204030204" pitchFamily="34" charset="0"/>
              </a:rPr>
              <a:t>Establishing a welcoming school environment, holding </a:t>
            </a:r>
          </a:p>
          <a:p>
            <a:pPr algn="l" defTabSz="865188">
              <a:lnSpc>
                <a:spcPct val="80000"/>
              </a:lnSpc>
            </a:pPr>
            <a:r>
              <a:rPr lang="en-US" sz="2400" i="0" dirty="0" smtClean="0">
                <a:latin typeface="Calibri" panose="020F0502020204030204" pitchFamily="34" charset="0"/>
                <a:cs typeface="Calibri" panose="020F0502020204030204" pitchFamily="34" charset="0"/>
              </a:rPr>
              <a:t>Celebration events and activities to establish positive </a:t>
            </a:r>
          </a:p>
          <a:p>
            <a:pPr algn="l" defTabSz="865188">
              <a:lnSpc>
                <a:spcPct val="80000"/>
              </a:lnSpc>
            </a:pPr>
            <a:r>
              <a:rPr lang="en-US" sz="2400" i="0" dirty="0" smtClean="0">
                <a:latin typeface="Calibri" panose="020F0502020204030204" pitchFamily="34" charset="0"/>
                <a:cs typeface="Calibri" panose="020F0502020204030204" pitchFamily="34" charset="0"/>
              </a:rPr>
              <a:t>relationships among families, schools and community that </a:t>
            </a:r>
          </a:p>
          <a:p>
            <a:pPr algn="l" defTabSz="865188">
              <a:lnSpc>
                <a:spcPct val="80000"/>
              </a:lnSpc>
            </a:pPr>
            <a:r>
              <a:rPr lang="en-US" sz="2400" i="0" dirty="0" smtClean="0">
                <a:latin typeface="Calibri" panose="020F0502020204030204" pitchFamily="34" charset="0"/>
                <a:cs typeface="Calibri" panose="020F0502020204030204" pitchFamily="34" charset="0"/>
              </a:rPr>
              <a:t>can serve as a “gateway” for strengthening partnerships.</a:t>
            </a:r>
            <a:endParaRPr lang="en-US" sz="2400" i="0" dirty="0">
              <a:latin typeface="Calibri" panose="020F0502020204030204" pitchFamily="34" charset="0"/>
              <a:cs typeface="Calibri" panose="020F0502020204030204" pitchFamily="34" charset="0"/>
            </a:endParaRPr>
          </a:p>
        </p:txBody>
      </p:sp>
      <p:sp>
        <p:nvSpPr>
          <p:cNvPr id="9" name="TextBox 8"/>
          <p:cNvSpPr txBox="1"/>
          <p:nvPr/>
        </p:nvSpPr>
        <p:spPr>
          <a:xfrm>
            <a:off x="4343400" y="2087018"/>
            <a:ext cx="1676400" cy="400110"/>
          </a:xfrm>
          <a:prstGeom prst="rect">
            <a:avLst/>
          </a:prstGeom>
          <a:noFill/>
        </p:spPr>
        <p:txBody>
          <a:bodyPr wrap="square" rtlCol="0">
            <a:spAutoFit/>
          </a:bodyPr>
          <a:lstStyle/>
          <a:p>
            <a:r>
              <a:rPr lang="en-US" sz="2000" i="0" dirty="0" smtClean="0">
                <a:solidFill>
                  <a:srgbClr val="FF0000"/>
                </a:solidFill>
                <a:latin typeface="Calibri" panose="020F0502020204030204" pitchFamily="34" charset="0"/>
                <a:cs typeface="Calibri" panose="020F0502020204030204" pitchFamily="34" charset="0"/>
              </a:rPr>
              <a:t>Type 7 (XO)</a:t>
            </a:r>
            <a:endParaRPr lang="en-US" sz="2000" i="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88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38</a:t>
            </a:fld>
            <a:endParaRPr lang="en-US"/>
          </a:p>
        </p:txBody>
      </p:sp>
      <p:sp>
        <p:nvSpPr>
          <p:cNvPr id="2" name="TextBox 1"/>
          <p:cNvSpPr txBox="1"/>
          <p:nvPr/>
        </p:nvSpPr>
        <p:spPr>
          <a:xfrm>
            <a:off x="0" y="487301"/>
            <a:ext cx="9144000" cy="5847756"/>
          </a:xfrm>
          <a:prstGeom prst="rect">
            <a:avLst/>
          </a:prstGeom>
          <a:noFill/>
        </p:spPr>
        <p:txBody>
          <a:bodyPr wrap="square" rtlCol="0">
            <a:spAutoFit/>
          </a:bodyPr>
          <a:lstStyle/>
          <a:p>
            <a:r>
              <a:rPr lang="en-US" sz="2800" b="1" dirty="0"/>
              <a:t>ESC East </a:t>
            </a:r>
            <a:r>
              <a:rPr lang="en-US" sz="2800" b="1" dirty="0" smtClean="0"/>
              <a:t>Parent </a:t>
            </a:r>
            <a:r>
              <a:rPr lang="en-US" sz="2800" b="1" dirty="0"/>
              <a:t>and Community Engagement  </a:t>
            </a:r>
            <a:r>
              <a:rPr lang="en-US" sz="2800" b="1" dirty="0" smtClean="0"/>
              <a:t>Staff </a:t>
            </a:r>
            <a:r>
              <a:rPr lang="en-US" sz="2800" b="1" dirty="0"/>
              <a:t>Directory</a:t>
            </a:r>
            <a:endParaRPr lang="en-US" sz="2800" dirty="0"/>
          </a:p>
          <a:p>
            <a:r>
              <a:rPr lang="en-US" dirty="0"/>
              <a:t> </a:t>
            </a:r>
            <a:endParaRPr lang="en-US" dirty="0" smtClean="0">
              <a:solidFill>
                <a:srgbClr val="FF0000"/>
              </a:solidFill>
            </a:endParaRPr>
          </a:p>
          <a:p>
            <a:pPr>
              <a:lnSpc>
                <a:spcPct val="50000"/>
              </a:lnSpc>
            </a:pPr>
            <a:r>
              <a:rPr lang="en-US" sz="2400" b="1" dirty="0" smtClean="0">
                <a:solidFill>
                  <a:srgbClr val="FF0000"/>
                </a:solidFill>
              </a:rPr>
              <a:t>(323) 224-3320</a:t>
            </a:r>
          </a:p>
          <a:p>
            <a:endParaRPr lang="en-US" sz="2000" dirty="0"/>
          </a:p>
          <a:p>
            <a:pPr lvl="0"/>
            <a:r>
              <a:rPr lang="en-US" dirty="0"/>
              <a:t>		1</a:t>
            </a:r>
            <a:r>
              <a:rPr lang="en-US" dirty="0" smtClean="0"/>
              <a:t>.     </a:t>
            </a:r>
            <a:r>
              <a:rPr lang="en-US" sz="1600" b="1" dirty="0" smtClean="0"/>
              <a:t>Name</a:t>
            </a:r>
            <a:r>
              <a:rPr lang="en-US" sz="1600" b="1" dirty="0"/>
              <a:t>: </a:t>
            </a:r>
            <a:r>
              <a:rPr lang="en-US" dirty="0"/>
              <a:t>Miguel </a:t>
            </a:r>
            <a:r>
              <a:rPr lang="en-US" dirty="0" err="1"/>
              <a:t>Dueñas</a:t>
            </a:r>
            <a:endParaRPr lang="en-US" dirty="0"/>
          </a:p>
          <a:p>
            <a:pPr lvl="1"/>
            <a:r>
              <a:rPr lang="en-US" sz="1600" b="1" dirty="0"/>
              <a:t>		Position: </a:t>
            </a:r>
            <a:r>
              <a:rPr lang="en-US" dirty="0"/>
              <a:t>Administrator</a:t>
            </a:r>
          </a:p>
          <a:p>
            <a:pPr lvl="1"/>
            <a:r>
              <a:rPr lang="en-US" sz="1600" b="1" dirty="0"/>
              <a:t>		</a:t>
            </a:r>
            <a:r>
              <a:rPr lang="en-US" sz="1600" b="1" dirty="0" err="1"/>
              <a:t>email:</a:t>
            </a:r>
            <a:r>
              <a:rPr lang="en-US" dirty="0" err="1">
                <a:hlinkClick r:id="rId3"/>
              </a:rPr>
              <a:t>miguel.duenas@</a:t>
            </a:r>
            <a:r>
              <a:rPr lang="en-US" dirty="0" err="1" smtClean="0">
                <a:hlinkClick r:id="rId3"/>
              </a:rPr>
              <a:t>lausd.net</a:t>
            </a:r>
            <a:endParaRPr lang="en-US" dirty="0"/>
          </a:p>
          <a:p>
            <a:pPr lvl="1"/>
            <a:r>
              <a:rPr lang="en-US" dirty="0"/>
              <a:t> </a:t>
            </a:r>
          </a:p>
          <a:p>
            <a:pPr lvl="0"/>
            <a:r>
              <a:rPr lang="en-US" dirty="0"/>
              <a:t>		2  </a:t>
            </a:r>
            <a:r>
              <a:rPr lang="en-US" sz="1600" b="1" dirty="0"/>
              <a:t>     Name: </a:t>
            </a:r>
            <a:r>
              <a:rPr lang="en-US" dirty="0"/>
              <a:t>Fannie González</a:t>
            </a:r>
          </a:p>
          <a:p>
            <a:pPr lvl="1"/>
            <a:r>
              <a:rPr lang="en-US" sz="1600" b="1" dirty="0"/>
              <a:t>		Position: </a:t>
            </a:r>
            <a:r>
              <a:rPr lang="en-US" dirty="0"/>
              <a:t>Parent Educator Coach</a:t>
            </a:r>
          </a:p>
          <a:p>
            <a:pPr lvl="1"/>
            <a:r>
              <a:rPr lang="en-US" sz="1600" b="1" dirty="0"/>
              <a:t>		email:</a:t>
            </a:r>
            <a:r>
              <a:rPr lang="en-US" dirty="0">
                <a:hlinkClick r:id="rId4"/>
              </a:rPr>
              <a:t>fxv6839@lausd.net</a:t>
            </a:r>
            <a:endParaRPr lang="en-US" dirty="0"/>
          </a:p>
          <a:p>
            <a:pPr lvl="1"/>
            <a:r>
              <a:rPr lang="en-US" dirty="0"/>
              <a:t> </a:t>
            </a:r>
          </a:p>
          <a:p>
            <a:pPr lvl="0"/>
            <a:r>
              <a:rPr lang="en-US" dirty="0"/>
              <a:t>		3.     </a:t>
            </a:r>
            <a:r>
              <a:rPr lang="en-US" sz="1600" b="1" dirty="0"/>
              <a:t> Name: </a:t>
            </a:r>
            <a:r>
              <a:rPr lang="en-US" dirty="0" err="1"/>
              <a:t>Rosalba</a:t>
            </a:r>
            <a:r>
              <a:rPr lang="en-US" dirty="0"/>
              <a:t> González</a:t>
            </a:r>
          </a:p>
          <a:p>
            <a:pPr lvl="1"/>
            <a:r>
              <a:rPr lang="en-US" sz="1600" b="1" dirty="0"/>
              <a:t>		Position: </a:t>
            </a:r>
            <a:r>
              <a:rPr lang="en-US" dirty="0"/>
              <a:t>Parent Educator Coach</a:t>
            </a:r>
          </a:p>
          <a:p>
            <a:pPr lvl="1"/>
            <a:r>
              <a:rPr lang="en-US" sz="1600" b="1" dirty="0"/>
              <a:t>		</a:t>
            </a:r>
            <a:r>
              <a:rPr lang="en-US" sz="1600" b="1" dirty="0" err="1"/>
              <a:t>email:</a:t>
            </a:r>
            <a:r>
              <a:rPr lang="en-US" dirty="0" err="1">
                <a:hlinkClick r:id="rId5"/>
              </a:rPr>
              <a:t>ruribe@lausd.net</a:t>
            </a:r>
            <a:endParaRPr lang="en-US" dirty="0"/>
          </a:p>
          <a:p>
            <a:pPr lvl="1"/>
            <a:r>
              <a:rPr lang="en-US" dirty="0"/>
              <a:t> </a:t>
            </a:r>
          </a:p>
          <a:p>
            <a:pPr lvl="0"/>
            <a:r>
              <a:rPr lang="en-US" dirty="0"/>
              <a:t>		4.    </a:t>
            </a:r>
            <a:r>
              <a:rPr lang="en-US" sz="1600" b="1" dirty="0"/>
              <a:t> Name: </a:t>
            </a:r>
            <a:r>
              <a:rPr lang="en-US" dirty="0"/>
              <a:t>Jose Morales</a:t>
            </a:r>
          </a:p>
          <a:p>
            <a:pPr lvl="1"/>
            <a:r>
              <a:rPr lang="en-US" sz="1600" b="1" dirty="0"/>
              <a:t>		Position: </a:t>
            </a:r>
            <a:r>
              <a:rPr lang="en-US" dirty="0"/>
              <a:t>Parent Educator Coach</a:t>
            </a:r>
          </a:p>
          <a:p>
            <a:pPr lvl="1"/>
            <a:r>
              <a:rPr lang="en-US" sz="1600" b="1" dirty="0"/>
              <a:t>		email:</a:t>
            </a:r>
            <a:r>
              <a:rPr lang="en-US" dirty="0">
                <a:hlinkClick r:id="rId6"/>
              </a:rPr>
              <a:t>jlm8772@lausd.net</a:t>
            </a:r>
            <a:endParaRPr lang="en-US" dirty="0"/>
          </a:p>
          <a:p>
            <a:endParaRPr lang="en-US" dirty="0"/>
          </a:p>
        </p:txBody>
      </p:sp>
    </p:spTree>
    <p:extLst>
      <p:ext uri="{BB962C8B-B14F-4D97-AF65-F5344CB8AC3E}">
        <p14:creationId xmlns:p14="http://schemas.microsoft.com/office/powerpoint/2010/main" val="1875478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sp>
        <p:nvSpPr>
          <p:cNvPr id="3" name="Content Placeholder 2"/>
          <p:cNvSpPr>
            <a:spLocks noGrp="1"/>
          </p:cNvSpPr>
          <p:nvPr>
            <p:ph idx="1"/>
          </p:nvPr>
        </p:nvSpPr>
        <p:spPr>
          <a:xfrm>
            <a:off x="457200" y="1393652"/>
            <a:ext cx="8229600" cy="4556103"/>
          </a:xfrm>
        </p:spPr>
        <p:txBody>
          <a:bodyPr>
            <a:normAutofit fontScale="92500" lnSpcReduction="10000"/>
          </a:bodyPr>
          <a:lstStyle/>
          <a:p>
            <a:pPr marL="0" indent="0">
              <a:buNone/>
            </a:pPr>
            <a:r>
              <a:rPr lang="en-US" dirty="0"/>
              <a:t>LAUSD is committed to engaging parents in their child’s education. Over 30 years of research confirms the important role of parent involvement in student achievement. Parents are their child’s first and life-long teachers who influence their child’s educational outcomes in powerful and long-lasting ways. The core belief that parents are our partners to support academic achievement is the foundation for the District’s overarching policy on parent involvement. </a:t>
            </a:r>
          </a:p>
        </p:txBody>
      </p:sp>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4</a:t>
            </a:fld>
            <a:endParaRPr lang="en-US"/>
          </a:p>
        </p:txBody>
      </p:sp>
      <p:sp>
        <p:nvSpPr>
          <p:cNvPr id="9" name="TextBox 8"/>
          <p:cNvSpPr txBox="1"/>
          <p:nvPr/>
        </p:nvSpPr>
        <p:spPr>
          <a:xfrm>
            <a:off x="3554445" y="583845"/>
            <a:ext cx="2037353" cy="584776"/>
          </a:xfrm>
          <a:prstGeom prst="rect">
            <a:avLst/>
          </a:prstGeom>
          <a:noFill/>
        </p:spPr>
        <p:txBody>
          <a:bodyPr wrap="square" rtlCol="0">
            <a:spAutoFit/>
          </a:bodyPr>
          <a:lstStyle/>
          <a:p>
            <a:r>
              <a:rPr lang="en-US" sz="3200" b="1" dirty="0" smtClean="0">
                <a:solidFill>
                  <a:srgbClr val="0000FF"/>
                </a:solidFill>
              </a:rPr>
              <a:t>Overview</a:t>
            </a:r>
            <a:endParaRPr lang="en-US" sz="3200" b="1" dirty="0">
              <a:solidFill>
                <a:srgbClr val="0000FF"/>
              </a:solidFill>
            </a:endParaRPr>
          </a:p>
        </p:txBody>
      </p:sp>
    </p:spTree>
    <p:extLst>
      <p:ext uri="{BB962C8B-B14F-4D97-AF65-F5344CB8AC3E}">
        <p14:creationId xmlns:p14="http://schemas.microsoft.com/office/powerpoint/2010/main" val="731060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5</a:t>
            </a:fld>
            <a:endParaRPr lang="en-US"/>
          </a:p>
        </p:txBody>
      </p:sp>
      <p:pic>
        <p:nvPicPr>
          <p:cNvPr id="11" name="Picture 10"/>
          <p:cNvPicPr/>
          <p:nvPr/>
        </p:nvPicPr>
        <p:blipFill>
          <a:blip r:embed="rId3"/>
          <a:stretch>
            <a:fillRect/>
          </a:stretch>
        </p:blipFill>
        <p:spPr>
          <a:xfrm>
            <a:off x="158757" y="176411"/>
            <a:ext cx="8819869" cy="6545063"/>
          </a:xfrm>
          <a:prstGeom prst="rect">
            <a:avLst/>
          </a:prstGeom>
        </p:spPr>
      </p:pic>
      <p:sp>
        <p:nvSpPr>
          <p:cNvPr id="12" name="Right Arrow 11"/>
          <p:cNvSpPr/>
          <p:nvPr/>
        </p:nvSpPr>
        <p:spPr>
          <a:xfrm rot="10800000">
            <a:off x="9674559" y="582496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0395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83739E-7 3.96253E-6 L -0.38603 3.96253E-6 " pathEditMode="relative" ptsTypes="AA">
                                      <p:cBhvr>
                                        <p:cTn id="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6</a:t>
            </a:fld>
            <a:endParaRPr lang="en-US"/>
          </a:p>
        </p:txBody>
      </p:sp>
      <p:pic>
        <p:nvPicPr>
          <p:cNvPr id="10" name="Picture 9" descr="Log I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4464"/>
            <a:ext cx="9144000" cy="5395840"/>
          </a:xfrm>
          <a:prstGeom prst="rect">
            <a:avLst/>
          </a:prstGeom>
        </p:spPr>
      </p:pic>
      <p:sp>
        <p:nvSpPr>
          <p:cNvPr id="11" name="Right Arrow 10"/>
          <p:cNvSpPr/>
          <p:nvPr/>
        </p:nvSpPr>
        <p:spPr>
          <a:xfrm rot="10800000">
            <a:off x="9477215" y="1549187"/>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rot="10800000">
            <a:off x="9477215" y="3183444"/>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9937E-6 -4.42979E-6 L -0.16401 0.00255 " pathEditMode="relative" rAng="0" ptsTypes="AA">
                                      <p:cBhvr>
                                        <p:cTn id="6" dur="2000" fill="hold"/>
                                        <p:tgtEl>
                                          <p:spTgt spid="11"/>
                                        </p:tgtEl>
                                        <p:attrNameLst>
                                          <p:attrName>ppt_x</p:attrName>
                                          <p:attrName>ppt_y</p:attrName>
                                        </p:attrNameLst>
                                      </p:cBhvr>
                                      <p:rCtr x="-8200"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9937E-6 -4.89706E-6 L -0.55994 -0.0074 " pathEditMode="relative" rAng="0" ptsTypes="AA">
                                      <p:cBhvr>
                                        <p:cTn id="10" dur="2000" fill="hold"/>
                                        <p:tgtEl>
                                          <p:spTgt spid="12"/>
                                        </p:tgtEl>
                                        <p:attrNameLst>
                                          <p:attrName>ppt_x</p:attrName>
                                          <p:attrName>ppt_y</p:attrName>
                                        </p:attrNameLst>
                                      </p:cBhvr>
                                      <p:rCtr x="-28006"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7</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426929"/>
            <a:ext cx="9366702" cy="6594251"/>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600693" y="3225098"/>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2224E-6 7.61046E-7 L -0.80108 0.00509 " pathEditMode="relative" rAng="0" ptsTypes="AA">
                                      <p:cBhvr>
                                        <p:cTn id="6" dur="2000" fill="hold"/>
                                        <p:tgtEl>
                                          <p:spTgt spid="9"/>
                                        </p:tgtEl>
                                        <p:attrNameLst>
                                          <p:attrName>ppt_x</p:attrName>
                                          <p:attrName>ppt_y</p:attrName>
                                        </p:attrNameLst>
                                      </p:cBhvr>
                                      <p:rCtr x="-40063"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8</a:t>
            </a:fld>
            <a:endParaRPr lang="en-US"/>
          </a:p>
        </p:txBody>
      </p:sp>
      <p:pic>
        <p:nvPicPr>
          <p:cNvPr id="3" name="Picture 2" descr="SSC.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69"/>
            <a:ext cx="9144000" cy="6319598"/>
          </a:xfrm>
          <a:prstGeom prst="rect">
            <a:avLst/>
          </a:prstGeom>
          <a:solidFill>
            <a:srgbClr val="FF0000"/>
          </a:solidFill>
        </p:spPr>
      </p:pic>
      <p:sp>
        <p:nvSpPr>
          <p:cNvPr id="9" name="Right Arrow 8"/>
          <p:cNvSpPr/>
          <p:nvPr/>
        </p:nvSpPr>
        <p:spPr>
          <a:xfrm rot="10800000">
            <a:off x="9501461" y="2479655"/>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Brace 12"/>
          <p:cNvSpPr/>
          <p:nvPr/>
        </p:nvSpPr>
        <p:spPr>
          <a:xfrm flipH="1">
            <a:off x="9276536" y="2981356"/>
            <a:ext cx="449850" cy="84677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8269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877E-6 1.55679E-6 L -0.78492 -0.00208 " pathEditMode="relative" rAng="0" ptsTypes="AA">
                                      <p:cBhvr>
                                        <p:cTn id="6" dur="2000" fill="hold"/>
                                        <p:tgtEl>
                                          <p:spTgt spid="9"/>
                                        </p:tgtEl>
                                        <p:attrNameLst>
                                          <p:attrName>ppt_x</p:attrName>
                                          <p:attrName>ppt_y</p:attrName>
                                        </p:attrNameLst>
                                      </p:cBhvr>
                                      <p:rCtr x="-39246"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7.17165E-6 -1.32084E-6 L -0.32435 -0.00532 " pathEditMode="relative" ptsTypes="A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swirls.jpg"/>
          <p:cNvPicPr>
            <a:picLocks noChangeAspect="1"/>
          </p:cNvPicPr>
          <p:nvPr/>
        </p:nvPicPr>
        <p:blipFill rotWithShape="1">
          <a:blip r:embed="rId2">
            <a:extLst>
              <a:ext uri="{28A0092B-C50C-407E-A947-70E740481C1C}">
                <a14:useLocalDpi xmlns:a14="http://schemas.microsoft.com/office/drawing/2010/main" val="0"/>
              </a:ext>
            </a:extLst>
          </a:blip>
          <a:srcRect b="36687"/>
          <a:stretch/>
        </p:blipFill>
        <p:spPr>
          <a:xfrm>
            <a:off x="0" y="0"/>
            <a:ext cx="9144000" cy="513281"/>
          </a:xfrm>
          <a:prstGeom prst="rect">
            <a:avLst/>
          </a:prstGeom>
        </p:spPr>
      </p:pic>
      <p:pic>
        <p:nvPicPr>
          <p:cNvPr id="6" name="Picture 5" descr="Green swirls.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5790984"/>
            <a:ext cx="9144000" cy="1089340"/>
          </a:xfrm>
          <a:prstGeom prst="rect">
            <a:avLst/>
          </a:prstGeom>
        </p:spPr>
      </p:pic>
      <p:sp>
        <p:nvSpPr>
          <p:cNvPr id="4" name="Date Placeholder 3"/>
          <p:cNvSpPr>
            <a:spLocks noGrp="1"/>
          </p:cNvSpPr>
          <p:nvPr>
            <p:ph type="dt" sz="half" idx="10"/>
          </p:nvPr>
        </p:nvSpPr>
        <p:spPr/>
        <p:txBody>
          <a:bodyPr/>
          <a:lstStyle/>
          <a:p>
            <a:fld id="{2C54BC99-A745-4927-8844-9F9328FDD7B4}" type="datetime1">
              <a:rPr lang="en-US" smtClean="0"/>
              <a:t>1/21/15</a:t>
            </a:fld>
            <a:endParaRPr lang="en-US"/>
          </a:p>
        </p:txBody>
      </p:sp>
      <p:sp>
        <p:nvSpPr>
          <p:cNvPr id="5" name="Slide Number Placeholder 4"/>
          <p:cNvSpPr>
            <a:spLocks noGrp="1"/>
          </p:cNvSpPr>
          <p:nvPr>
            <p:ph type="sldNum" sz="quarter" idx="12"/>
          </p:nvPr>
        </p:nvSpPr>
        <p:spPr/>
        <p:txBody>
          <a:bodyPr/>
          <a:lstStyle/>
          <a:p>
            <a:fld id="{810BEAF1-E52A-634A-833A-BACF45F44E32}" type="slidenum">
              <a:rPr lang="en-US" smtClean="0"/>
              <a:t>9</a:t>
            </a:fld>
            <a:endParaRPr lang="en-US"/>
          </a:p>
        </p:txBody>
      </p:sp>
      <p:pic>
        <p:nvPicPr>
          <p:cNvPr id="10" name="Content Placeholder 9"/>
          <p:cNvPicPr>
            <a:picLocks noGrp="1"/>
          </p:cNvPicPr>
          <p:nvPr>
            <p:ph idx="1"/>
          </p:nvPr>
        </p:nvPicPr>
        <p:blipFill rotWithShape="1">
          <a:blip r:embed="rId3"/>
          <a:srcRect t="14399" r="27137" b="40097"/>
          <a:stretch/>
        </p:blipFill>
        <p:spPr bwMode="auto">
          <a:xfrm>
            <a:off x="0" y="426929"/>
            <a:ext cx="9366702" cy="6594251"/>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0800000">
            <a:off x="9583053" y="3569982"/>
            <a:ext cx="731520" cy="1828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92838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2224E-6 7.61046E-7 L -0.80108 0.00509 " pathEditMode="relative" rAng="0" ptsTypes="AA">
                                      <p:cBhvr>
                                        <p:cTn id="6" dur="2000" fill="hold"/>
                                        <p:tgtEl>
                                          <p:spTgt spid="9"/>
                                        </p:tgtEl>
                                        <p:attrNameLst>
                                          <p:attrName>ppt_x</p:attrName>
                                          <p:attrName>ppt_y</p:attrName>
                                        </p:attrNameLst>
                                      </p:cBhvr>
                                      <p:rCtr x="-40063"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744</Words>
  <Application>Microsoft Macintosh PowerPoint</Application>
  <PresentationFormat>On-screen Show (4:3)</PresentationFormat>
  <Paragraphs>168</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LAUSD- PACE East</dc:creator>
  <cp:keywords/>
  <dc:description/>
  <cp:lastModifiedBy>LAUSD user</cp:lastModifiedBy>
  <cp:revision>116</cp:revision>
  <cp:lastPrinted>2015-01-16T17:46:59Z</cp:lastPrinted>
  <dcterms:created xsi:type="dcterms:W3CDTF">2013-06-24T23:59:59Z</dcterms:created>
  <dcterms:modified xsi:type="dcterms:W3CDTF">2015-01-21T19:18:52Z</dcterms:modified>
  <cp:category/>
</cp:coreProperties>
</file>